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325" r:id="rId21"/>
    <p:sldId id="280" r:id="rId22"/>
    <p:sldId id="281" r:id="rId23"/>
    <p:sldId id="282" r:id="rId24"/>
    <p:sldId id="326" r:id="rId25"/>
    <p:sldId id="284" r:id="rId26"/>
    <p:sldId id="283" r:id="rId27"/>
    <p:sldId id="285" r:id="rId28"/>
    <p:sldId id="327" r:id="rId29"/>
    <p:sldId id="330" r:id="rId30"/>
    <p:sldId id="331" r:id="rId31"/>
    <p:sldId id="332" r:id="rId32"/>
    <p:sldId id="333" r:id="rId33"/>
    <p:sldId id="334" r:id="rId34"/>
    <p:sldId id="343" r:id="rId35"/>
    <p:sldId id="342" r:id="rId36"/>
    <p:sldId id="335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288" r:id="rId46"/>
    <p:sldId id="315" r:id="rId47"/>
    <p:sldId id="289" r:id="rId48"/>
    <p:sldId id="290" r:id="rId49"/>
    <p:sldId id="295" r:id="rId50"/>
    <p:sldId id="296" r:id="rId51"/>
    <p:sldId id="322" r:id="rId52"/>
    <p:sldId id="354" r:id="rId53"/>
    <p:sldId id="299" r:id="rId54"/>
    <p:sldId id="301" r:id="rId55"/>
    <p:sldId id="303" r:id="rId56"/>
    <p:sldId id="304" r:id="rId57"/>
    <p:sldId id="352" r:id="rId58"/>
    <p:sldId id="353" r:id="rId59"/>
    <p:sldId id="305" r:id="rId60"/>
    <p:sldId id="307" r:id="rId61"/>
    <p:sldId id="308" r:id="rId62"/>
    <p:sldId id="309" r:id="rId63"/>
    <p:sldId id="310" r:id="rId64"/>
    <p:sldId id="311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E9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3" autoAdjust="0"/>
    <p:restoredTop sz="91411" autoAdjust="0"/>
  </p:normalViewPr>
  <p:slideViewPr>
    <p:cSldViewPr snapToGrid="0">
      <p:cViewPr varScale="1">
        <p:scale>
          <a:sx n="109" d="100"/>
          <a:sy n="109" d="100"/>
        </p:scale>
        <p:origin x="7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9BF47-DC4E-4778-A763-3E0843E8B90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82E79-FA00-4995-B8DB-F9469FD56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7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8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7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96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Nielsen Korea(2021.05.10.). MZ</a:t>
            </a:r>
            <a:r>
              <a:rPr lang="ko-KR" altLang="en-US" dirty="0"/>
              <a:t>세대</a:t>
            </a:r>
            <a:r>
              <a:rPr lang="en-US" altLang="ko-KR" dirty="0"/>
              <a:t>, ‘</a:t>
            </a:r>
            <a:r>
              <a:rPr lang="ko-KR" altLang="en-US" dirty="0" err="1"/>
              <a:t>라방</a:t>
            </a:r>
            <a:r>
              <a:rPr lang="en-US" altLang="ko-KR" dirty="0"/>
              <a:t>＇</a:t>
            </a:r>
            <a:r>
              <a:rPr lang="ko-KR" altLang="en-US" dirty="0"/>
              <a:t>에 스며들다</a:t>
            </a:r>
            <a:r>
              <a:rPr lang="en-US" altLang="ko-KR" dirty="0"/>
              <a:t>, Retrieved from http://www.koreanclick.com/insights/newsletter_view.html?code=buzzword&amp;id=617&amp;page=2&amp;utm_source=board&amp;utm_medium=board&amp;utm_campaign=buzzword&amp;utm_content=20210510.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8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Bahdanau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D., Cho, K.,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Bengio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Y. (2014). Neural machine translation by jointly learning to align and translate. </a:t>
            </a:r>
            <a:r>
              <a:rPr lang="en-US" altLang="ko-KR" sz="12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arXiv:1409.0473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28000)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Vaswani, A.,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Shazeer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N., Parmar, N.,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Uszkoreit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J., Jones, L., Gomez, A. N., ... &amp;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Polosukhin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I. (2017). Attention is all you need.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30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인용수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71571)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2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highlight>
                  <a:srgbClr val="FFFFFF"/>
                </a:highlight>
              </a:rPr>
              <a:t>OpenAI</a:t>
            </a:r>
            <a:r>
              <a:rPr lang="en-US" altLang="ko-KR" dirty="0">
                <a:highlight>
                  <a:srgbClr val="FFFFFF"/>
                </a:highlight>
              </a:rPr>
              <a:t>(2023.04.18.). Text completion, Retrieved from </a:t>
            </a:r>
            <a:r>
              <a:rPr lang="en-US" altLang="ko-KR" dirty="0"/>
              <a:t>https://platform.openai.com/docs/guides/completion/text-completion</a:t>
            </a:r>
            <a:r>
              <a:rPr lang="en-US" altLang="ko-KR" dirty="0">
                <a:highlight>
                  <a:srgbClr val="FFFFFF"/>
                </a:highlight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조희련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이유미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임현열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차준우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이찬규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(2021).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딥러닝 기반 언어모델을 이용한 한국어 학습자 쓰기 평가의 자동 점수 구간 분류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KoBERT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KoGPT2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를 중심으로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한국언어문화학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217-241.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이준민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김현수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하태빈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박호진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안영민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사전 학습 언어모델 기반 오픈 도메인에서의 한국어 대화 생성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한국정보과학회 학술발표논문집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624-626.</a:t>
            </a:r>
            <a:endParaRPr lang="en-US" altLang="ko-KR" dirty="0"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송민채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신경식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(2022).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한국어 자연어생성에 적합한 사전훈련 언어모델 특성 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지능정보연구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309-328.</a:t>
            </a:r>
            <a:endParaRPr lang="en-US" altLang="ko-KR" dirty="0"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1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민경서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최보석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한승진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KoGPT2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를 이용한 이전 대화에서 추출한 문장 정보 기반 감성 문장 생성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한국통신학회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1579-1581.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박상리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양희린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최민영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하민주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정경태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(2020).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모델을 이용한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댓글 분석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1385-1387.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최다은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김효민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이혜린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황유림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Youtube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자막 감정 분석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한국정보처리학회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(1), 513-516.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이종하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구명완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이경표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기반의 연구개발 직무 추천 모델 연구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한국경영과학회 학술대회논문집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3751-3757.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손건영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김미숙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(2023).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KoBERT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일반상식 추출 및 반영한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KoBART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기반 대화생성모델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HCI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학회 학술대회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841-847.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송의석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김무성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이유린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안현철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김남규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(2021).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사전학습 언어 모델을 활용한 트랜스포머 기반 텍스트 요약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한국컴퓨터정보학회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29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(2), 395-398.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정민교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나승훈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김고운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신병수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&amp;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정영철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(2022). BERT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문장 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임베딩과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Co-Attention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메커니즘 결합에 기반한 알츠하이머병 치매와 조현병 진단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한국정보과학회 학술발표논문집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</a:rPr>
              <a:t>, 404-406.</a:t>
            </a:r>
            <a:endParaRPr lang="ko-KR" altLang="en-US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8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오재영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김기백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해석 기법을 이용한 전력 수요 예측 모델 해석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전기학회논문지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480-485.</a:t>
            </a:r>
          </a:p>
          <a:p>
            <a:pPr latinLnBrk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이정은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김다솜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조일현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(2020).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기반 학습 환경에서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행동로그의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학업성취 예측 모형 탐색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컴퓨터교육학회 </a:t>
            </a:r>
            <a:r>
              <a:rPr lang="ko-KR" alt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53-64.</a:t>
            </a:r>
          </a:p>
          <a:p>
            <a:pPr latinLnBrk="0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이제승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이현희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(2019).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기계학습 알고리즘을 이용한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보행만족도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예측모형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국토계획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106-118.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4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76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04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Kadhim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I.,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Cheah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 N.,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Ahamed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H. (2014, December). Text document preprocessing and dimension reduction techniques for text document clustering. In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4th international conference on artificial intelligence with applications in engineering and technology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(pp. 69-73). IEEE.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Kaur, J.,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Buttar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K. (2018). A systematic review on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stopword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removal algorithms.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Journal on Future Revolution in Computer Science &amp; Communication Engineering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207-210.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82E79-FA00-4995-B8DB-F9469FD56B5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3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148F2-9F2E-0BCB-5571-FAAE94E2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CAAFFD-72B4-153D-021C-CFB6CE62F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D9CCB-BAC5-99BE-8500-383EED4B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5A1F-B5A4-45F2-B1A0-214CF5FCF4C2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1D91A-65CD-CD74-D670-A02D471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514E1-6D94-8AEC-370A-CBB26011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143980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27B98-BBC3-5CC6-9F6E-3E140D96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7E9915-0256-1852-9A12-E4593782D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88B08-2AEE-2042-B2FD-422B6D45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2ECA-C905-47C3-BB31-7B70BC5884B5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47909-C3AA-200A-D1BE-0DE659F32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B31EA-7F46-95B8-D006-C382E119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4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E5F792-B6F6-B610-4660-85BD8A805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4CD7A-CB18-90F0-20B3-68FF068CC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63498-E7A1-CCF1-F6F5-0735576E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7D53-8B17-4ABE-9170-3F14E86DDDBF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773E9-02FA-40A9-299F-579E7CA6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9C07F-2ACA-B409-BFF7-C06BF5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3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89B71-275B-FE03-0F74-24CF20C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AA8DF-CD6C-3870-DFD9-119BA34E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49727-F393-BDD9-FA39-EFCDFF6C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BC1D-F5E6-45FC-A2D5-75ABB6370A76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F1E6F-0A42-FD3C-9083-40232542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D117B74-D345-68F7-9344-5FA03F6D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38" y="6451236"/>
            <a:ext cx="2743200" cy="365125"/>
          </a:xfrm>
        </p:spPr>
        <p:txBody>
          <a:bodyPr/>
          <a:lstStyle/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 dirty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290715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7684-B6D6-1B6B-00E0-F901707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FADCC-2A94-DDFF-D753-8686BCBE9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5608C-3A98-93C2-6B71-6E88EA6F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BEA4-439F-463E-9E90-891C5776217C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2D911-861E-F168-8E53-3019C80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61187F8-1144-1EF3-5803-FBD3E8AD7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984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55FE-776D-DBBD-66BB-DFB7D8C5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8E132-F1E1-7087-1E6A-121C1CBB6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F26EB-5102-1229-7712-89A9ACEF7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D102DE-E135-C761-5A0B-BAEDF545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6A3D-B5D0-4ECD-A52B-D62F6F04D7A3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2868B-9BB0-0BE2-1464-6FD7B090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D7F79-D4A0-5CED-0A78-6B461496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1FC2F-334D-3009-621C-8361432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A79FC-C289-127A-E344-7E3332892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E2068-D1E0-7A4C-0679-5794A2BA6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3A336-EDAA-FE07-7F8F-2D2D8721C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8E5F49-041D-F980-0591-00A6B2924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E005F4-5949-3DB8-9F2D-2185E42A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B85F2-4287-4F7D-8822-4C10E12865A4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642FF2-D1AD-ED3B-96FD-37085E3E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756FBB-5080-033E-62A5-4B0391D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8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81C5B-46BF-DE35-F0F7-4D57558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3BF8D3-E42D-4DAF-E63F-9D1E6D4B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9370-C916-4E04-897A-C8B79F5C790F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BE52A-8263-D182-684D-47458B7B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44708C-BB5C-359E-CE88-20AC641C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6A0D3-18BB-92A6-EEE0-A3A13426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A018-2B70-41F2-AF41-37D0BF89A338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31EA6D-D363-2F2E-8B48-7E9E0AF6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6E036-8B78-58B5-30FA-79F0345D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FEA5-D147-1D66-80A4-04173C7E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79D4A-2F27-86DC-D560-63622C68B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BADC3D-F04B-04C2-839A-990B6BFB3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294A1-2C5F-3891-532F-9817EFF8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02C8-C080-4644-B6CB-FA2A2326D3EF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62C9D2-A6FA-25B0-806C-193C77B8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F020B8-2414-2D69-A8F2-55363698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C72BF-08AB-C397-3530-3A2B2810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6882A8-558E-0C2D-D55D-55A59C2E2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6A2502-CC5A-B561-2165-9C8473B89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83868-B8F0-9A59-EBC3-ACA39D5F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B367-F78D-4DF7-9913-4D97B9AB7C74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510734-8536-74F3-C5A5-324EF19F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AFAE4-5DDE-29BB-F8EF-6EC199FA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688163-D9E1-41C6-BA9D-A8BAB7761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1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930886-FECF-95BF-7F72-13EE54DE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C0B29-EFCA-2545-EF14-4E4852072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F0700-A17D-167F-512C-A6C973718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1A46-C162-4C40-9581-DA02A68E7226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2563F-A8EA-948E-9D66-841F9D69C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71383A2-573B-F94E-321D-AA685EED9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8338" y="6451236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/>
            </a:lvl1pPr>
          </a:lstStyle>
          <a:p>
            <a:fld id="{80688163-D9E1-41C6-BA9D-A8BAB7761B11}" type="slidenum">
              <a:rPr lang="ko-KR" altLang="en-US" smtClean="0"/>
              <a:pPr/>
              <a:t>‹#›</a:t>
            </a:fld>
            <a:r>
              <a:rPr lang="en-US" altLang="ko-KR"/>
              <a:t>/63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049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ACC628B-A519-F69F-8A58-690ED4E90A59}"/>
              </a:ext>
            </a:extLst>
          </p:cNvPr>
          <p:cNvSpPr txBox="1">
            <a:spLocks/>
          </p:cNvSpPr>
          <p:nvPr/>
        </p:nvSpPr>
        <p:spPr>
          <a:xfrm>
            <a:off x="843226" y="1812549"/>
            <a:ext cx="11274893" cy="1055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149475" algn="l"/>
              </a:tabLst>
              <a:defRPr/>
            </a:pP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라이브커머스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실시간 채팅을 활용한 투어전문몰과 </a:t>
            </a:r>
            <a:r>
              <a:rPr lang="ko-KR" altLang="en-US" sz="3000" b="1" spc="-150" dirty="0" err="1">
                <a:latin typeface="나눔스퀘어 ExtraBold"/>
                <a:ea typeface="나눔스퀘어 ExtraBold"/>
              </a:rPr>
              <a:t>종합몰</a:t>
            </a:r>
            <a:r>
              <a:rPr lang="ko-KR" altLang="en-US" sz="3000" b="1" spc="-150" dirty="0">
                <a:latin typeface="나눔스퀘어 ExtraBold"/>
                <a:ea typeface="나눔스퀘어 ExtraBold"/>
              </a:rPr>
              <a:t> 간 소비자 태도 및 행동 관련 탐색적 비교연구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EDA9C-B418-471F-502C-F62A75B0C0AD}"/>
              </a:ext>
            </a:extLst>
          </p:cNvPr>
          <p:cNvSpPr txBox="1"/>
          <p:nvPr/>
        </p:nvSpPr>
        <p:spPr>
          <a:xfrm>
            <a:off x="10192720" y="2833473"/>
            <a:ext cx="1680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 dirty="0">
                <a:latin typeface="나눔스퀘어 Bold"/>
                <a:ea typeface="나눔스퀘어 Bold"/>
              </a:rPr>
              <a:t>2023. 04. 25.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46E079-4A6D-8D66-9C51-126444A9F3BD}"/>
              </a:ext>
            </a:extLst>
          </p:cNvPr>
          <p:cNvSpPr/>
          <p:nvPr/>
        </p:nvSpPr>
        <p:spPr>
          <a:xfrm>
            <a:off x="5392685" y="5676339"/>
            <a:ext cx="6725434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박사과정 </a:t>
            </a:r>
            <a:r>
              <a:rPr lang="ko-KR" altLang="en-US" sz="1600" dirty="0">
                <a:latin typeface="나눔스퀘어 ExtraBold"/>
                <a:ea typeface="나눔스퀘어 ExtraBold"/>
                <a:cs typeface="Arial"/>
              </a:rPr>
              <a:t>강은경</a:t>
            </a:r>
            <a:br>
              <a:rPr lang="en-US" altLang="ko-KR" sz="1600" dirty="0">
                <a:latin typeface="나눔스퀘어 Bold"/>
                <a:ea typeface="나눔스퀘어 Bold"/>
                <a:cs typeface="Arial"/>
              </a:rPr>
            </a:br>
            <a:r>
              <a:rPr lang="ko-KR" altLang="en-US" sz="1600" dirty="0">
                <a:latin typeface="나눔스퀘어 Bold"/>
                <a:ea typeface="나눔스퀘어 Bold"/>
                <a:cs typeface="Arial"/>
              </a:rPr>
              <a:t>경희대학교 일반대학원 빅데이터응용학과 석사과정 </a:t>
            </a:r>
            <a:r>
              <a:rPr lang="ko-KR" altLang="en-US" sz="1600" dirty="0" err="1">
                <a:latin typeface="나눔스퀘어 ExtraBold"/>
                <a:ea typeface="나눔스퀘어 ExtraBold"/>
                <a:cs typeface="Arial"/>
              </a:rPr>
              <a:t>장하렴</a:t>
            </a:r>
            <a:endParaRPr lang="en-US" altLang="ko-KR" sz="1600" dirty="0">
              <a:latin typeface="나눔스퀘어 ExtraBold"/>
              <a:ea typeface="나눔스퀘어 ExtraBold"/>
              <a:cs typeface="Aria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경희대학교 경영대학 경영학과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빅데이터응용학과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양성병 교수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20B411B-60B1-1E5F-BBDC-3F5E31739C66}"/>
              </a:ext>
            </a:extLst>
          </p:cNvPr>
          <p:cNvSpPr/>
          <p:nvPr/>
        </p:nvSpPr>
        <p:spPr>
          <a:xfrm>
            <a:off x="0" y="0"/>
            <a:ext cx="381000" cy="5867400"/>
          </a:xfrm>
          <a:custGeom>
            <a:avLst/>
            <a:gdLst/>
            <a:ahLst/>
            <a:cxnLst/>
            <a:rect l="l" t="t" r="r" b="b"/>
            <a:pathLst>
              <a:path w="381000" h="5867400">
                <a:moveTo>
                  <a:pt x="0" y="5867400"/>
                </a:moveTo>
                <a:lnTo>
                  <a:pt x="381000" y="5867400"/>
                </a:lnTo>
                <a:lnTo>
                  <a:pt x="381000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24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8E2523E1-CF1B-2D66-1C8E-AB3A9DF42D73}"/>
              </a:ext>
            </a:extLst>
          </p:cNvPr>
          <p:cNvSpPr/>
          <p:nvPr/>
        </p:nvSpPr>
        <p:spPr>
          <a:xfrm>
            <a:off x="0" y="5867400"/>
            <a:ext cx="381000" cy="990600"/>
          </a:xfrm>
          <a:custGeom>
            <a:avLst/>
            <a:gdLst/>
            <a:ahLst/>
            <a:cxnLst/>
            <a:rect l="l" t="t" r="r" b="b"/>
            <a:pathLst>
              <a:path w="381000" h="990600">
                <a:moveTo>
                  <a:pt x="381000" y="0"/>
                </a:moveTo>
                <a:lnTo>
                  <a:pt x="0" y="0"/>
                </a:lnTo>
                <a:lnTo>
                  <a:pt x="0" y="990600"/>
                </a:lnTo>
                <a:lnTo>
                  <a:pt x="381000" y="990600"/>
                </a:lnTo>
                <a:lnTo>
                  <a:pt x="381000" y="0"/>
                </a:lnTo>
                <a:close/>
              </a:path>
            </a:pathLst>
          </a:custGeom>
          <a:solidFill>
            <a:srgbClr val="9F17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04AEC3-93D8-C452-6B32-D155FB8FE5BE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91E663-0402-2B72-0185-0911BA9D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247496-27D5-A1AD-D4D2-BEDFA9E1553B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00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2875589"/>
            <a:ext cx="11455353" cy="3940771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347CEBF-05E9-CB0D-70CC-BEF993316DC2}"/>
              </a:ext>
            </a:extLst>
          </p:cNvPr>
          <p:cNvSpPr txBox="1">
            <a:spLocks/>
          </p:cNvSpPr>
          <p:nvPr/>
        </p:nvSpPr>
        <p:spPr>
          <a:xfrm>
            <a:off x="9404222" y="6468488"/>
            <a:ext cx="2743200" cy="365125"/>
          </a:xfrm>
          <a:prstGeom prst="rect">
            <a:avLst/>
          </a:prstGeom>
        </p:spPr>
        <p:txBody>
          <a:bodyPr anchor="b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190FF9-FA30-450C-8C1B-AF06B799FDE9}" type="slidenum">
              <a:rPr lang="ko-KR" altLang="en-US" smtClean="0"/>
              <a:pPr/>
              <a:t>10</a:t>
            </a:fld>
            <a:r>
              <a:rPr lang="en-US" altLang="ko-KR"/>
              <a:t>/34</a:t>
            </a:r>
            <a:endParaRPr lang="ko-KR" altLang="en-US" dirty="0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68928B3-1F4A-5C75-0F3F-D6E58840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96165"/>
              </p:ext>
            </p:extLst>
          </p:nvPr>
        </p:nvGraphicFramePr>
        <p:xfrm>
          <a:off x="250745" y="1462898"/>
          <a:ext cx="11793468" cy="122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837">
                  <a:extLst>
                    <a:ext uri="{9D8B030D-6E8A-4147-A177-3AD203B41FA5}">
                      <a16:colId xmlns:a16="http://schemas.microsoft.com/office/drawing/2014/main" val="1494514084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301303679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2381795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55912586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27825203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075985345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297909740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19592851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6870005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712903022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325146937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097484763"/>
                    </a:ext>
                  </a:extLst>
                </a:gridCol>
                <a:gridCol w="852587">
                  <a:extLst>
                    <a:ext uri="{9D8B030D-6E8A-4147-A177-3AD203B41FA5}">
                      <a16:colId xmlns:a16="http://schemas.microsoft.com/office/drawing/2014/main" val="1200499016"/>
                    </a:ext>
                  </a:extLst>
                </a:gridCol>
              </a:tblGrid>
              <a:tr h="379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커뮤니케이션 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플랫폼 기반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전문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TV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대형유통형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이커머스형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481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네이버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b="0" dirty="0" err="1">
                          <a:solidFill>
                            <a:schemeClr val="tx1"/>
                          </a:solidFill>
                        </a:rPr>
                        <a:t>스쿼드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</a:rPr>
                        <a:t> 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롯데홈쇼핑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CJ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홈쇼핑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롯데백화점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</a:rPr>
                        <a:t>신세계백화점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현대백화점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쿠팡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티몬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31876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948F3B0-A00F-A622-0D3C-C9B24E533B6E}"/>
              </a:ext>
            </a:extLst>
          </p:cNvPr>
          <p:cNvGrpSpPr/>
          <p:nvPr/>
        </p:nvGrpSpPr>
        <p:grpSpPr>
          <a:xfrm>
            <a:off x="713997" y="3008651"/>
            <a:ext cx="9016037" cy="3506786"/>
            <a:chOff x="2971599" y="1535077"/>
            <a:chExt cx="7271004" cy="36977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8EC41-12EF-7E6D-E1F0-5FC86253C8FF}"/>
                </a:ext>
              </a:extLst>
            </p:cNvPr>
            <p:cNvSpPr txBox="1"/>
            <p:nvPr/>
          </p:nvSpPr>
          <p:spPr>
            <a:xfrm>
              <a:off x="2971599" y="1535077"/>
              <a:ext cx="7271004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2016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중국에서 시작된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라이브커머스는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코로나 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위기를 맞은 한국의 면세점들이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</a:t>
              </a:r>
              <a:endPara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이용한 판로를 모색하여 성공하면서 발전함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박준영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양성병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en-US" altLang="ko-KR" sz="1500" dirty="0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C9E0F-69E9-59E7-9FF7-E76C0A37E440}"/>
                </a:ext>
              </a:extLst>
            </p:cNvPr>
            <p:cNvSpPr txBox="1"/>
            <p:nvPr/>
          </p:nvSpPr>
          <p:spPr>
            <a:xfrm>
              <a:off x="3115399" y="2328420"/>
              <a:ext cx="7095371" cy="2904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·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 제약없이 언제 어디서나 쇼핑이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한 판매방식으로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일반적인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상품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뿐만</a:t>
              </a:r>
              <a:r>
                <a:rPr lang="ko-KR" altLang="en-US" sz="1300" dirty="0">
                  <a:latin typeface="나눔스퀘어"/>
                  <a:ea typeface="나눔스퀘어"/>
                </a:rPr>
                <a:t> 아니라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자동차 등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플래그 </a:t>
              </a:r>
              <a:endParaRPr lang="en-US" altLang="ko-KR" sz="1300" b="1" dirty="0">
                <a:solidFill>
                  <a:srgbClr val="204E94"/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상품을 취급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하기도 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2022;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노승욱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라이브방송을 시청하면서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화면에서 쿠폰을 다운</a:t>
              </a:r>
              <a:r>
                <a:rPr lang="ko-KR" altLang="en-US" sz="1300" dirty="0">
                  <a:latin typeface="나눔스퀘어"/>
                  <a:ea typeface="나눔스퀘어"/>
                </a:rPr>
                <a:t>받고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실시간 채팅을 통해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쇼호스트나</a:t>
              </a:r>
              <a:r>
                <a:rPr lang="ko-KR" altLang="en-US" sz="1300" dirty="0">
                  <a:latin typeface="나눔스퀘어"/>
                  <a:ea typeface="나눔스퀘어"/>
                </a:rPr>
                <a:t> 판매 담당자에게 궁금한 점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을 확인할 수 있는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상품탐색부터 결제까지 한 번에 가능</a:t>
              </a:r>
              <a:r>
                <a:rPr lang="ko-KR" altLang="en-US" sz="1300" dirty="0">
                  <a:latin typeface="나눔스퀘어"/>
                  <a:ea typeface="나눔스퀘어"/>
                </a:rPr>
                <a:t>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(Nielsen Korea, 2021)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시장규모는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2025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년 최대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25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조원에 육박할 것으로 예상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현재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선두업체는 네이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 순임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최은정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커뮤니케이션 기반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네이버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전문 플랫폼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그립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),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무신사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오프라인 유통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(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닷컴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+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라이브커</a:t>
              </a:r>
              <a:endParaRPr lang="en-US" altLang="ko-KR" sz="1300" u="sng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u="sng" dirty="0" err="1">
                  <a:latin typeface="나눔스퀘어"/>
                  <a:ea typeface="나눔스퀘어"/>
                </a:rPr>
                <a:t>머스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)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인 롯데</a:t>
              </a:r>
              <a:r>
                <a:rPr lang="en-US" altLang="ko-KR" sz="1300" u="sng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u="sng" dirty="0">
                  <a:latin typeface="나눔스퀘어"/>
                  <a:ea typeface="나눔스퀘어"/>
                </a:rPr>
                <a:t>신세계 백화점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u="sng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(</a:t>
              </a:r>
              <a:r>
                <a:rPr lang="ko-KR" altLang="en-US" sz="1300" u="sng" dirty="0">
                  <a:ea typeface="나눔스퀘어"/>
                </a:rPr>
                <a:t>온라인 쇼핑몰</a:t>
              </a:r>
              <a:r>
                <a:rPr lang="en-US" altLang="ko-KR" sz="1300" u="sng" dirty="0">
                  <a:ea typeface="나눔스퀘어"/>
                </a:rPr>
                <a:t>+</a:t>
              </a:r>
              <a:r>
                <a:rPr lang="ko-KR" altLang="en-US" sz="1300" u="sng" dirty="0" err="1">
                  <a:ea typeface="나눔스퀘어"/>
                </a:rPr>
                <a:t>라이브커머스</a:t>
              </a:r>
              <a:r>
                <a:rPr lang="en-US" altLang="ko-KR" sz="1300" u="sng" dirty="0">
                  <a:ea typeface="나눔스퀘어"/>
                </a:rPr>
                <a:t>)</a:t>
              </a:r>
              <a:r>
                <a:rPr lang="ko-KR" altLang="en-US" sz="1300" u="sng" dirty="0">
                  <a:ea typeface="나눔스퀘어"/>
                </a:rPr>
                <a:t>인 </a:t>
              </a:r>
              <a:r>
                <a:rPr lang="en-US" altLang="ko-KR" sz="1300" u="sng" dirty="0">
                  <a:ea typeface="나눔스퀘어"/>
                </a:rPr>
                <a:t>G</a:t>
              </a:r>
              <a:r>
                <a:rPr lang="ko-KR" altLang="en-US" sz="1300" u="sng" dirty="0">
                  <a:ea typeface="나눔스퀘어"/>
                </a:rPr>
                <a:t>마켓</a:t>
              </a:r>
              <a:r>
                <a:rPr lang="en-US" altLang="ko-KR" sz="1300" u="sng" dirty="0">
                  <a:ea typeface="나눔스퀘어"/>
                </a:rPr>
                <a:t>, 11</a:t>
              </a:r>
              <a:r>
                <a:rPr lang="ko-KR" altLang="en-US" sz="1300" u="sng" dirty="0">
                  <a:ea typeface="나눔스퀘어"/>
                </a:rPr>
                <a:t>번가</a:t>
              </a:r>
              <a:r>
                <a:rPr lang="en-US" altLang="ko-KR" sz="1300" u="sng" dirty="0">
                  <a:ea typeface="나눔스퀘어"/>
                </a:rPr>
                <a:t>, </a:t>
              </a:r>
              <a:r>
                <a:rPr lang="ko-KR" altLang="en-US" sz="1300" u="sng" dirty="0" err="1">
                  <a:ea typeface="나눔스퀘어"/>
                </a:rPr>
                <a:t>티몬</a:t>
              </a:r>
              <a:r>
                <a:rPr lang="en-US" altLang="ko-KR" sz="1300" u="sng" dirty="0">
                  <a:ea typeface="나눔스퀘어"/>
                </a:rPr>
                <a:t> </a:t>
              </a:r>
              <a:r>
                <a:rPr lang="ko-KR" altLang="en-US" sz="1300" u="sng" dirty="0">
                  <a:ea typeface="나눔스퀘어"/>
                </a:rPr>
                <a:t>등</a:t>
              </a:r>
              <a:r>
                <a:rPr lang="ko-KR" altLang="en-US" sz="1300" dirty="0">
                  <a:ea typeface="나눔스퀘어"/>
                </a:rPr>
                <a:t>이 경쟁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정연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승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2020)</a:t>
              </a:r>
              <a:endParaRPr lang="en-US" altLang="ko-KR" sz="1300" dirty="0">
                <a:ea typeface="나눔스퀘어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733C2A2-4948-25F0-92FF-C2920839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8" y="2006540"/>
            <a:ext cx="614443" cy="2619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C0C6EF-1272-4571-5A33-B60735A9A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65" y="1984053"/>
            <a:ext cx="749391" cy="270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FB846D-03EA-2399-A451-BF4FA2610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611" y="1976819"/>
            <a:ext cx="285331" cy="2853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B53309A-DCE8-8BBA-617B-819D72A98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14" y="2036949"/>
            <a:ext cx="548258" cy="2354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356BEA-93D6-3597-0EC6-A52F8AD2E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687" y="2032350"/>
            <a:ext cx="496469" cy="2070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C39BBD-F8B9-5091-696B-7E5C6D00B0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0946" y="1992465"/>
            <a:ext cx="338683" cy="3008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AAEBD4-415C-0B18-DAA3-B94F03F854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5297" y="2069976"/>
            <a:ext cx="781347" cy="1548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5DEDCE9-6296-AB7F-3A7A-FD9E2859D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4491" y="2054079"/>
            <a:ext cx="720000" cy="1853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073283B-242F-61AF-5BBA-0D5DAC62D2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0046" y="1975471"/>
            <a:ext cx="677899" cy="3194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BC494AE-9150-B805-EA44-1BF1969DBC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950" y="1987110"/>
            <a:ext cx="338683" cy="3008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DD9CE1-F0E7-C6E9-04D0-F3EDC0BBBB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0034" y="1994696"/>
            <a:ext cx="338684" cy="3082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228B79-28B3-986E-3D69-0E69404C9C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5671" y="1992465"/>
            <a:ext cx="400533" cy="2954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FE21424-BE41-36B5-7825-16D623887D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33948" y="2043401"/>
            <a:ext cx="779849" cy="2052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FDC498-4487-51D9-9F9B-91B8E6414EFF}"/>
              </a:ext>
            </a:extLst>
          </p:cNvPr>
          <p:cNvSpPr txBox="1"/>
          <p:nvPr/>
        </p:nvSpPr>
        <p:spPr>
          <a:xfrm>
            <a:off x="4161084" y="113512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종류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4CBAF0-E1CA-EEC6-4DB1-4BFBEDD0BCA7}"/>
              </a:ext>
            </a:extLst>
          </p:cNvPr>
          <p:cNvGrpSpPr/>
          <p:nvPr/>
        </p:nvGrpSpPr>
        <p:grpSpPr>
          <a:xfrm>
            <a:off x="9710470" y="2777339"/>
            <a:ext cx="2386450" cy="4000891"/>
            <a:chOff x="9461098" y="2721923"/>
            <a:chExt cx="2386450" cy="40008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EA0B07-E551-A951-7F75-FE97A54EF1F3}"/>
                </a:ext>
              </a:extLst>
            </p:cNvPr>
            <p:cNvSpPr/>
            <p:nvPr/>
          </p:nvSpPr>
          <p:spPr>
            <a:xfrm>
              <a:off x="9461098" y="6490399"/>
              <a:ext cx="2386450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3&gt; 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주요 </a:t>
              </a:r>
              <a:r>
                <a:rPr lang="ko-KR" altLang="en-US" sz="8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라이브커머스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순위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최은정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, 2022)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  <p:pic>
          <p:nvPicPr>
            <p:cNvPr id="33" name="Picture 2" descr="[그래픽=김효곤 기자]">
              <a:extLst>
                <a:ext uri="{FF2B5EF4-FFF2-40B4-BE49-F238E27FC236}">
                  <a16:creationId xmlns:a16="http://schemas.microsoft.com/office/drawing/2014/main" id="{EA447AC3-C167-6829-E5DB-92E5056AF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706" y="2721923"/>
              <a:ext cx="2323234" cy="375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43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라이브커머스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28DA9-E48B-876D-F37C-77F5EC6D46FA}"/>
              </a:ext>
            </a:extLst>
          </p:cNvPr>
          <p:cNvSpPr txBox="1"/>
          <p:nvPr/>
        </p:nvSpPr>
        <p:spPr>
          <a:xfrm>
            <a:off x="4188732" y="914013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주요 선행연구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35D8A6C-1A19-D882-C691-6EF802064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48920"/>
              </p:ext>
            </p:extLst>
          </p:nvPr>
        </p:nvGraphicFramePr>
        <p:xfrm>
          <a:off x="541804" y="1209681"/>
          <a:ext cx="11487952" cy="5580000"/>
        </p:xfrm>
        <a:graphic>
          <a:graphicData uri="http://schemas.openxmlformats.org/drawingml/2006/table">
            <a:tbl>
              <a:tblPr/>
              <a:tblGrid>
                <a:gridCol w="887081">
                  <a:extLst>
                    <a:ext uri="{9D8B030D-6E8A-4147-A177-3AD203B41FA5}">
                      <a16:colId xmlns:a16="http://schemas.microsoft.com/office/drawing/2014/main" val="3798906909"/>
                    </a:ext>
                  </a:extLst>
                </a:gridCol>
                <a:gridCol w="7749309">
                  <a:extLst>
                    <a:ext uri="{9D8B030D-6E8A-4147-A177-3AD203B41FA5}">
                      <a16:colId xmlns:a16="http://schemas.microsoft.com/office/drawing/2014/main" val="2700173069"/>
                    </a:ext>
                  </a:extLst>
                </a:gridCol>
                <a:gridCol w="1424809">
                  <a:extLst>
                    <a:ext uri="{9D8B030D-6E8A-4147-A177-3AD203B41FA5}">
                      <a16:colId xmlns:a16="http://schemas.microsoft.com/office/drawing/2014/main" val="599510948"/>
                    </a:ext>
                  </a:extLst>
                </a:gridCol>
                <a:gridCol w="1426753">
                  <a:extLst>
                    <a:ext uri="{9D8B030D-6E8A-4147-A177-3AD203B41FA5}">
                      <a16:colId xmlns:a16="http://schemas.microsoft.com/office/drawing/2014/main" val="3903388983"/>
                    </a:ext>
                  </a:extLst>
                </a:gridCol>
              </a:tblGrid>
              <a:tr h="347386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  <a:hlinkClick r:id="rId3" action="ppaction://hlinksldjump"/>
                        </a:rPr>
                        <a:t>분류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연구내용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분석방법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저자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연도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1705"/>
                  </a:ext>
                </a:extLst>
              </a:tr>
              <a:tr h="415319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사회과학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+mn-ea"/>
                          <a:cs typeface="+mn-cs"/>
                        </a:rPr>
                        <a:t>분야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이용해 본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20~50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대의 중국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367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명을 대상으로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 어떠한 특성이 소비자의 구매의도에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  <a:cs typeface="+mn-cs"/>
                        </a:rPr>
                        <a:t>또한 성별에 따라 어떻게 달라지는지 살펴보기 위해 설문을 진행함  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설문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온가신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이혜미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(2020)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25025"/>
                  </a:ext>
                </a:extLst>
              </a:tr>
              <a:tr h="4085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프레임워크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기반한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플랫폼 선택속성과 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인플루언서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특성요인이 소비자의 시청의도 및 구매의도에 영향을 주는 요인을  중국의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타오바오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라이브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시청한 경험이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298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명의 소비자를 대상으로 설문을 진행하여 실증함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김소담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73572"/>
                  </a:ext>
                </a:extLst>
              </a:tr>
              <a:tr h="5509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소비충동형성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및 실행통합모형을 활용하여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대리경험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실시간 상호작용성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 소비자의 충동구매가능성에 미치는 영향과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특성중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전문성이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특성과 충동구매가능성 간 영향관계를 조절하는지 확인하기 위해 국내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20~30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대 여성 직장인을 대상으로 시나리오에 기반한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김나경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94892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 핵심적 특성인 상호작용성이 구매의도에 미치는 영향력이 라이브커머스의 정보원천인 쇼호스트 전문성과 제품유형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탐색제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경험재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 따라 어떻게 달라지는지 중국 소비자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240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</a:t>
                      </a:r>
                      <a:r>
                        <a:rPr lang="en-US" altLang="ko-KR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2×2×2 </a:t>
                      </a: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실험연구를 진행함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실험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손정이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이태민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856864"/>
                  </a:ext>
                </a:extLst>
              </a:tr>
              <a:tr h="4227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의제설정이론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(agenda setting theory)’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기반으로 중국 최대 검색 포털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바이두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에서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와 관련된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300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개의 언론매체 기사를 수집하여 빅데이터 분석을 진행한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한국보다 앞선 중국의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서비스의 양상을 확인하고자 함   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텍스트마이닝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네트워크분석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김시내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조현준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154767"/>
                  </a:ext>
                </a:extLst>
              </a:tr>
              <a:tr h="526455">
                <a:tc rowSpan="7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관광 및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환대산업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맑은 고딕" panose="020B0503020000020004" pitchFamily="50" charset="-127"/>
                        </a:rPr>
                        <a:t>분야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쇼호스트의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비언어적 커뮤니케이션 요인이 시청하는 고객의 감정이입에 어떠한 영향을 미치는지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또한 판매되는 메뉴상품에 대한 구매의도에 미치는 영향은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어떤지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확인하기 위해 네이버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쇼핑라이브에서의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HMR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판매 영상을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분 길이로 편집한 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355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영상을 시청하고 설문에 응답하게 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이은용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(2021)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32674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통해 최근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1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년 이내 호텔 상품을 구매한 경험이 있는 소비자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299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명을 대상으로 설문을 실시하여 관련 속성을 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스토리텔링이 시청몰입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및 구매의도에 미치는 영향을 연구함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강인택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김샛별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34593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시청자의 유입경로가 구매 및 구매의도에 미치는 영향을 확인하고 시청몰입 및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만족의 매개효과를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Siyu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34807"/>
                  </a:ext>
                </a:extLst>
              </a:tr>
              <a:tr h="35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코로나 팬데믹을 기점으로 제로베이스가 된 여행업계에서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여행상품 속성이 시청몰입 및 구매의도에 미치는 영향을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S-O-R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모형에 기초하여 확인함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석사학위논문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altLang="ko-KR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박지운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57610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여행상품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라이브커머스의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사회적 실재감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구매의도 등을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도출하고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변수들간의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 영향관계를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MZ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세대 소비자에 맞추어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실중함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송진아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67069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관광상품의 라이브 커머스 특성이 인지된 용이성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인지된 유용성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이용의도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그리고 이용행동에 미치는 영향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_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몰입경험의 조절변수를 중심으로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박사학위논문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)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설문</a:t>
                      </a:r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스퀘어" panose="020B0600000101010101"/>
                        <a:cs typeface="+mn-cs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왕등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스퀘어" panose="020B0600000101010101"/>
                          <a:cs typeface="+mn-cs"/>
                        </a:rPr>
                        <a:t>(2022)</a:t>
                      </a: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43207"/>
                  </a:ext>
                </a:extLst>
              </a:tr>
              <a:tr h="460917">
                <a:tc vMerge="1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기술개발 및 시장동향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718" marR="11718" marT="5859" marB="5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여행상품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라이브커머스를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경험이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있는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이용자 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385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명을 대상으로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자기기입형 설문지법 및 온라인 설문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을 실시하여 여행상품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라이브커머스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특성에 따라 시장을 세분화하고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세분시장별 고객시민행동에 차이가 있는지 실증 분석함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설문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/>
                        <a:ea typeface="+mn-ea"/>
                      </a:endParaRP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변정선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 등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/>
                          <a:ea typeface="+mn-ea"/>
                        </a:rPr>
                        <a:t>(2023)</a:t>
                      </a:r>
                    </a:p>
                  </a:txBody>
                  <a:tcPr marL="8789" marR="8789" marT="5859" marB="5859" anchor="ctr">
                    <a:lnL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A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910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7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37419-0576-BD77-5FF3-5AC9971AE3FD}"/>
              </a:ext>
            </a:extLst>
          </p:cNvPr>
          <p:cNvSpPr txBox="1"/>
          <p:nvPr/>
        </p:nvSpPr>
        <p:spPr>
          <a:xfrm>
            <a:off x="394151" y="870326"/>
            <a:ext cx="5267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감성분석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86D4F-CCE0-A2AA-9070-3D8AA16DC6F7}"/>
              </a:ext>
            </a:extLst>
          </p:cNvPr>
          <p:cNvSpPr/>
          <p:nvPr/>
        </p:nvSpPr>
        <p:spPr>
          <a:xfrm>
            <a:off x="695095" y="1660051"/>
            <a:ext cx="7912294" cy="29500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KNU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감성사전은 군산대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Kunsan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National University)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뜻풀이에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Bi-LSTM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(Bidirectional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Long-Short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Term Memory)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기법을 활용하여 구축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표준국어대사전 뜻풀이를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89.45%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정확도로 분류하는 성능을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인간이 보편적으로 사용하는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감성표현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14,843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감성어휘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2,597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2,266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154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5,029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부정 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4,797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구성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박상민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감성사전은 텍스트를 이용한 신조어 등의 의미분석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박혜림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에도 활용되지만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일반적인 텍스트를 다루기 때문에 특정 도메인 적용시 분명한 한계를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남지순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26AF0B-4311-4A4B-2289-8B3D6BA1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14" y="1841283"/>
            <a:ext cx="3190931" cy="331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6ED0A-6AFD-9F92-C298-E2EC9695A572}"/>
              </a:ext>
            </a:extLst>
          </p:cNvPr>
          <p:cNvSpPr txBox="1"/>
          <p:nvPr/>
        </p:nvSpPr>
        <p:spPr>
          <a:xfrm>
            <a:off x="8949849" y="5292431"/>
            <a:ext cx="306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4&gt; KNU </a:t>
            </a:r>
            <a:r>
              <a:rPr lang="ko-KR" altLang="en-US" sz="900" dirty="0"/>
              <a:t>감성사전 구축알고리즘</a:t>
            </a:r>
            <a:r>
              <a:rPr lang="en-US" altLang="ko-KR" sz="900" dirty="0"/>
              <a:t>(</a:t>
            </a:r>
            <a:r>
              <a:rPr lang="ko-KR" altLang="en-US" sz="900" dirty="0"/>
              <a:t>박상민 등</a:t>
            </a:r>
            <a:r>
              <a:rPr lang="en-US" altLang="ko-KR" sz="900" dirty="0"/>
              <a:t>, 2018)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122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E75D7-4AF6-7806-109D-960E6B3845BB}"/>
              </a:ext>
            </a:extLst>
          </p:cNvPr>
          <p:cNvSpPr txBox="1"/>
          <p:nvPr/>
        </p:nvSpPr>
        <p:spPr>
          <a:xfrm>
            <a:off x="394152" y="870326"/>
            <a:ext cx="555406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BERT &amp; GPT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5BAA15D-CDF4-2C26-319B-D3CBE1A89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614164"/>
            <a:ext cx="2150016" cy="30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C5D02-6F6A-546E-6A24-946E1047C215}"/>
              </a:ext>
            </a:extLst>
          </p:cNvPr>
          <p:cNvSpPr/>
          <p:nvPr/>
        </p:nvSpPr>
        <p:spPr>
          <a:xfrm>
            <a:off x="695094" y="1373731"/>
            <a:ext cx="11334662" cy="544585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 분야의 현존하는 최신 알고리즘에는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Transformer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모델을 기반으로 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 AI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대표적임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모델은 기존의 Seq2seq에 사용되는 RNN 알고리즘을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알고리즘으로 대체한 모델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알고리즘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문장의 단어간 유사성을 계산함으로써 모든 단어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닌, 특정 단어에 관심을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기울이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 위하여 개발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Dahdanau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2014)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Scaled-Dot-Product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이용하여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Query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Key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유사도를 계산하고, 이를 통해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단어들의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Attention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산출하여 해당 문장을 처리함에 있어서 어떤 단어에 집중해야 하는지를 계산함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  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Vaswani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2017)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Encoder만을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양방향에서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시행함으로써,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모델과 구조적으로 거의 유사하면서도, 특정 작업을 수행하는 데 효과적으로 모델을 조정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Devlin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et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2018)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Transformer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구조에서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Decoder만을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단방향으로 쌓아 올린 모델로, 사전 학습된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Pre-Trained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파라미터를 바탕으로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Fine-Turning을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시행함으로써 성능을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향상시킴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Brown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e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., 2020)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모두 대량의 데이터를 사전 학습한 거대 언어모델이지만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양방향성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문장 중간의 특정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 경우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단방향성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왼쪽에서 오른쪽</a:t>
            </a:r>
            <a:r>
              <a:rPr lang="en-US" altLang="ko-KR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띄고 있기 때문에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특정 단어가 입력되었을 때 그 다음 단어를 맞추는 과정에서 학습이 진행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3F880-EE46-81BE-E0AE-8F2D3E74E1EB}"/>
              </a:ext>
            </a:extLst>
          </p:cNvPr>
          <p:cNvSpPr txBox="1"/>
          <p:nvPr/>
        </p:nvSpPr>
        <p:spPr>
          <a:xfrm>
            <a:off x="10259605" y="3686564"/>
            <a:ext cx="172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5&gt;</a:t>
            </a:r>
            <a:r>
              <a:rPr lang="ko-KR" altLang="en-US" sz="900" dirty="0"/>
              <a:t> </a:t>
            </a:r>
            <a:r>
              <a:rPr lang="en-US" altLang="ko-KR" sz="900" dirty="0"/>
              <a:t>Transformer</a:t>
            </a:r>
            <a:r>
              <a:rPr lang="ko-KR" altLang="en-US" sz="900" dirty="0"/>
              <a:t>의 구조</a:t>
            </a:r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5604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5"/>
            <a:ext cx="8683242" cy="5011085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ChatGPT는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OpenAI에서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개발한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대화형 인공지능 서비스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사람에 의해 강화학습이 진행된 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GPT-3.5를 기반으로 설계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되었으며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때문에 기존의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과는 달리 어떠한 작은 사전 학습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(Few-Shot Learning)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없이도 충분히 훌륭한 대답을 산출함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OpenAI에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의하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면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Chat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API Model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기존의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Text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Completion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API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Model인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text-davinci-003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과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마찬가지로 단일 작업(예: 문장의 토픽 추출, 문장의 감성분석, 문장 분류 등)에 있어서도 효과적인 성능을 보일 뿐만 아니라, 복합적인 문장을 처리하는 다중 작업에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있어서도 훌륭한 성과를 보임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OpenAI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 분야에서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쓰기 평가를 자동화 하는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조희련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2021), GPT-2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구성된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DialoGPT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대화 생성의 성능을 살펴보는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이준민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GPT-3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다른 자연어 처리 모델인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BART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비교함으로써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 처리의 특징을 살피는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송민채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신경식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모델을 이용하여 한국어를 처리하는 다양한 연구가 진행되어 왔음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gpt_3.5_turbo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이용하여 한국어 채팅의 감성을 분석함에 이용하고자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8578CB-435F-E7AA-0FC0-FAE34EC5C3FE}"/>
              </a:ext>
            </a:extLst>
          </p:cNvPr>
          <p:cNvGrpSpPr/>
          <p:nvPr/>
        </p:nvGrpSpPr>
        <p:grpSpPr>
          <a:xfrm>
            <a:off x="9378338" y="1547012"/>
            <a:ext cx="2813746" cy="4108722"/>
            <a:chOff x="6365579" y="1547011"/>
            <a:chExt cx="3011493" cy="4325016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E9411B60-513E-1713-3E46-4C5A5FA7B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곱하기 기호 21">
              <a:extLst>
                <a:ext uri="{FF2B5EF4-FFF2-40B4-BE49-F238E27FC236}">
                  <a16:creationId xmlns:a16="http://schemas.microsoft.com/office/drawing/2014/main" id="{A9BDA9B3-1BAA-E998-4339-AABF845964C1}"/>
                </a:ext>
              </a:extLst>
            </p:cNvPr>
            <p:cNvSpPr/>
            <p:nvPr/>
          </p:nvSpPr>
          <p:spPr>
            <a:xfrm>
              <a:off x="6667130" y="2805344"/>
              <a:ext cx="1358284" cy="2900499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곱하기 기호 22">
              <a:extLst>
                <a:ext uri="{FF2B5EF4-FFF2-40B4-BE49-F238E27FC236}">
                  <a16:creationId xmlns:a16="http://schemas.microsoft.com/office/drawing/2014/main" id="{5E423B6A-CD49-8B1F-8BC7-50C1378CEEA7}"/>
                </a:ext>
              </a:extLst>
            </p:cNvPr>
            <p:cNvSpPr/>
            <p:nvPr/>
          </p:nvSpPr>
          <p:spPr>
            <a:xfrm>
              <a:off x="7746539" y="3057547"/>
              <a:ext cx="1476534" cy="79433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B44A6E-051E-8591-0F3B-D76545C6119D}"/>
              </a:ext>
            </a:extLst>
          </p:cNvPr>
          <p:cNvSpPr txBox="1"/>
          <p:nvPr/>
        </p:nvSpPr>
        <p:spPr>
          <a:xfrm>
            <a:off x="9208779" y="5803022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6&gt; Transformer Decoder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9391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ECB53-264E-A9EB-52DF-01CD2770EDEB}"/>
              </a:ext>
            </a:extLst>
          </p:cNvPr>
          <p:cNvSpPr txBox="1"/>
          <p:nvPr/>
        </p:nvSpPr>
        <p:spPr>
          <a:xfrm>
            <a:off x="394152" y="870326"/>
            <a:ext cx="5286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F24D8-2314-85CE-AB9F-BDA1E6B3EE8B}"/>
              </a:ext>
            </a:extLst>
          </p:cNvPr>
          <p:cNvSpPr/>
          <p:nvPr/>
        </p:nvSpPr>
        <p:spPr>
          <a:xfrm>
            <a:off x="732040" y="1484566"/>
            <a:ext cx="8683242" cy="388176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한국어 문장 처리의 한계점을 보완하기 위해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SKTBrain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개발한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한국어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Wiki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 문장과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5,400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만개의 단어를 학습함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는 문장에서 감정을 추출하고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분류하는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박상리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민경서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2022; 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최다은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은 물론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통해 특정 직업을 추천하는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이종하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입력된 문장에 올바른 대답을 생성하는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손건영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김미숙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2023),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문장을 요약하는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송의석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 한국어를 이용한 수많은 자연어처리 연구에 사용되고 있음</a:t>
            </a: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응용하여 질병을 진단하는 작업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정민교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등에도 사용되므로 여전히 가장 강력한 언어모델 중 하나로 볼 수 있음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gpt-3.5-turbo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통해 생성한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데이터를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 학습시킴으로써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도메인에서 추출한 채팅 데이터의 감성을 분류하는 작업을 진행하고자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27B173-68D1-B4A7-1FBF-A3E5970D4537}"/>
              </a:ext>
            </a:extLst>
          </p:cNvPr>
          <p:cNvGrpSpPr/>
          <p:nvPr/>
        </p:nvGrpSpPr>
        <p:grpSpPr>
          <a:xfrm>
            <a:off x="9550399" y="1469170"/>
            <a:ext cx="2637561" cy="4110363"/>
            <a:chOff x="6365579" y="1547011"/>
            <a:chExt cx="3011493" cy="4501493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7709557-04A3-892E-441D-E3A0DAB32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79" y="1547011"/>
              <a:ext cx="3011493" cy="43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곱하기 기호 15">
              <a:extLst>
                <a:ext uri="{FF2B5EF4-FFF2-40B4-BE49-F238E27FC236}">
                  <a16:creationId xmlns:a16="http://schemas.microsoft.com/office/drawing/2014/main" id="{6FA97647-7DFA-0900-AD21-BA0F4AB602FC}"/>
                </a:ext>
              </a:extLst>
            </p:cNvPr>
            <p:cNvSpPr/>
            <p:nvPr/>
          </p:nvSpPr>
          <p:spPr>
            <a:xfrm>
              <a:off x="7729216" y="1723488"/>
              <a:ext cx="1495265" cy="432501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D0CF03-DBCA-9410-F314-949D95AB4645}"/>
              </a:ext>
            </a:extLst>
          </p:cNvPr>
          <p:cNvSpPr txBox="1"/>
          <p:nvPr/>
        </p:nvSpPr>
        <p:spPr>
          <a:xfrm>
            <a:off x="9444958" y="5539450"/>
            <a:ext cx="306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7&gt; Transformer Encoder</a:t>
            </a:r>
            <a:r>
              <a:rPr lang="ko-KR" altLang="en-US" sz="900" dirty="0"/>
              <a:t> 이용</a:t>
            </a:r>
            <a:endParaRPr lang="en-US" altLang="ko-KR" sz="900" dirty="0"/>
          </a:p>
          <a:p>
            <a:pPr algn="ctr"/>
            <a:r>
              <a:rPr lang="en-US" altLang="ko-KR" sz="900" dirty="0"/>
              <a:t>(Vaswani</a:t>
            </a:r>
            <a:r>
              <a:rPr lang="ko-KR" altLang="en-US" sz="900" dirty="0"/>
              <a:t> </a:t>
            </a:r>
            <a:r>
              <a:rPr lang="en-US" altLang="ko-KR" sz="900" dirty="0"/>
              <a:t>et al., 2017)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7062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g-DMR(Generalized Dirichlet-Multinomial Regression)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토픽모델링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집합 내에 존재하는 단어들의 분포를 기반으로 잠재적 주제를 식별해 내는 분석기법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Blei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et al., 2003)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LDA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문헌별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 분포만을 입력하여 활용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범주형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(Categorical Variable)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메타데이터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저널명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출판연도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피인용수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기반으로 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분포 추정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DMR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한계를 극복하기 위해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Lee and Song(2020)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제안한 모델로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연속형 메타데이터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감성점수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수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구독자 수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입력변수로 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변화되는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주제의 분포 추정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D2463F-819E-C9F0-4D3C-EE824874764B}"/>
              </a:ext>
            </a:extLst>
          </p:cNvPr>
          <p:cNvGrpSpPr/>
          <p:nvPr/>
        </p:nvGrpSpPr>
        <p:grpSpPr>
          <a:xfrm>
            <a:off x="3556278" y="4337037"/>
            <a:ext cx="5079445" cy="2203710"/>
            <a:chOff x="3425806" y="4337037"/>
            <a:chExt cx="5079445" cy="22037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9A58DA8-ADC9-4E2F-78EF-360275540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138"/>
            <a:stretch/>
          </p:blipFill>
          <p:spPr>
            <a:xfrm>
              <a:off x="3425806" y="4337037"/>
              <a:ext cx="5079445" cy="196439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33A07B-AB1C-B47F-7AC6-C30FC3A4D233}"/>
                </a:ext>
              </a:extLst>
            </p:cNvPr>
            <p:cNvSpPr/>
            <p:nvPr/>
          </p:nvSpPr>
          <p:spPr>
            <a:xfrm>
              <a:off x="4334287" y="6308332"/>
              <a:ext cx="3262483" cy="23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8&gt; g-DMR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을 이용한 분석과정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(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Lee and Song, 2020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18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키워드 네트워크분석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695094" y="1373732"/>
            <a:ext cx="11334662" cy="235776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54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CF738-7C7B-D983-B783-A2ACC0DF440C}"/>
              </a:ext>
            </a:extLst>
          </p:cNvPr>
          <p:cNvSpPr txBox="1"/>
          <p:nvPr/>
        </p:nvSpPr>
        <p:spPr>
          <a:xfrm>
            <a:off x="394152" y="870326"/>
            <a:ext cx="11455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앙상블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을 이용한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2071EA-431F-C36C-06AC-7ABA2A80E8A6}"/>
              </a:ext>
            </a:extLst>
          </p:cNvPr>
          <p:cNvSpPr/>
          <p:nvPr/>
        </p:nvSpPr>
        <p:spPr>
          <a:xfrm>
            <a:off x="590319" y="2489423"/>
            <a:ext cx="11334662" cy="362757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기반으로 하는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높은 수준의 성능을 보이는 예측 모형을 제시해 줄 수 있지만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모델이 복잡하여 설명가능성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Explainability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낮아지는 문제가 있으므로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너무 복잡하지 않은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 가능성이 있는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사용한 모델을 이용하여 변수들의 중요도를 산출하려는 연구들이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예를 들어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XGBoost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이용하여 전력수요 예측 모델의 변수 중요도를 산출하거나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 SVM, Random Forest, K-NN, ANN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모델을 통해 학업성취 예측 모형의 변수 중요도를 파악하고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이정은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2020), Random Forest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모형을 구축하여 보행 만족도 예측 모델의 변수 중요도를 산출하는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이제승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이현희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다양한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 독립변수들의 중요도를 파악하는 연구들이 진행되고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연구에서도 이와 같이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기법들을 활용하여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메타데이터를 분석함으로써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소비자의 채팅 감성점수에 긍정적인 영향을 주는 변수들을 탐색하고자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5EA04-34F5-4C1F-9888-09C6CA5C326F}"/>
              </a:ext>
            </a:extLst>
          </p:cNvPr>
          <p:cNvSpPr txBox="1"/>
          <p:nvPr/>
        </p:nvSpPr>
        <p:spPr>
          <a:xfrm>
            <a:off x="2971901" y="341126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5720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19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F1D24-A3DE-A429-4849-2249BAEFA17D}"/>
              </a:ext>
            </a:extLst>
          </p:cNvPr>
          <p:cNvSpPr txBox="1"/>
          <p:nvPr/>
        </p:nvSpPr>
        <p:spPr>
          <a:xfrm>
            <a:off x="394152" y="870326"/>
            <a:ext cx="6761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eXtreme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Gradient Boosting)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8317B4-262E-5A90-D1A7-ADB3BE54222B}"/>
              </a:ext>
            </a:extLst>
          </p:cNvPr>
          <p:cNvGrpSpPr/>
          <p:nvPr/>
        </p:nvGrpSpPr>
        <p:grpSpPr>
          <a:xfrm>
            <a:off x="1290225" y="1533760"/>
            <a:ext cx="3853204" cy="3326015"/>
            <a:chOff x="546551" y="1803336"/>
            <a:chExt cx="4864419" cy="3816810"/>
          </a:xfrm>
        </p:grpSpPr>
        <p:pic>
          <p:nvPicPr>
            <p:cNvPr id="9" name="그림 8" descr="도표이(가) 표시된 사진&#10;&#10;자동 생성된 설명">
              <a:extLst>
                <a:ext uri="{FF2B5EF4-FFF2-40B4-BE49-F238E27FC236}">
                  <a16:creationId xmlns:a16="http://schemas.microsoft.com/office/drawing/2014/main" id="{DB45038B-0353-5804-A12F-7CCEE3134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t="1396"/>
            <a:stretch/>
          </p:blipFill>
          <p:spPr>
            <a:xfrm>
              <a:off x="546551" y="1803336"/>
              <a:ext cx="4864419" cy="348522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B4C31C-6599-751A-301F-949CC52C34D9}"/>
                </a:ext>
              </a:extLst>
            </p:cNvPr>
            <p:cNvSpPr/>
            <p:nvPr/>
          </p:nvSpPr>
          <p:spPr>
            <a:xfrm>
              <a:off x="1088341" y="5390011"/>
              <a:ext cx="3780839" cy="23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9&gt;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나눔스퀘어"/>
                  <a:ea typeface="나눔스퀘어"/>
                </a:rPr>
                <a:t>XGBoost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알고리즘을 이용한 분류 예시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2CC382-A03D-AF98-2853-D0820E707F3F}"/>
              </a:ext>
            </a:extLst>
          </p:cNvPr>
          <p:cNvGrpSpPr/>
          <p:nvPr/>
        </p:nvGrpSpPr>
        <p:grpSpPr>
          <a:xfrm>
            <a:off x="7275707" y="1589517"/>
            <a:ext cx="3995320" cy="3220150"/>
            <a:chOff x="6096000" y="1186542"/>
            <a:chExt cx="5516931" cy="4373784"/>
          </a:xfrm>
        </p:grpSpPr>
        <p:pic>
          <p:nvPicPr>
            <p:cNvPr id="17" name="그림 16" descr="테이블이(가) 표시된 사진&#10;&#10;자동 생성된 설명">
              <a:extLst>
                <a:ext uri="{FF2B5EF4-FFF2-40B4-BE49-F238E27FC236}">
                  <a16:creationId xmlns:a16="http://schemas.microsoft.com/office/drawing/2014/main" id="{87F3934B-DD4F-5AE8-D9A8-EE922A156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"/>
            <a:stretch/>
          </p:blipFill>
          <p:spPr>
            <a:xfrm>
              <a:off x="6096000" y="1186542"/>
              <a:ext cx="5516931" cy="408279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5F0A2A-1F0E-22C5-67C7-EB8CEBBDDAF9}"/>
                </a:ext>
              </a:extLst>
            </p:cNvPr>
            <p:cNvSpPr/>
            <p:nvPr/>
          </p:nvSpPr>
          <p:spPr>
            <a:xfrm>
              <a:off x="6964046" y="5331307"/>
              <a:ext cx="3780839" cy="22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&lt;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그림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10&gt;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"/>
                  <a:ea typeface="나눔스퀘어"/>
                </a:rPr>
                <a:t> 변수 중요도 평가 예시</a:t>
              </a:r>
            </a:p>
          </p:txBody>
        </p:sp>
      </p:grpSp>
      <p:sp>
        <p:nvSpPr>
          <p:cNvPr id="10" name="TextBox 12">
            <a:extLst>
              <a:ext uri="{FF2B5EF4-FFF2-40B4-BE49-F238E27FC236}">
                <a16:creationId xmlns:a16="http://schemas.microsoft.com/office/drawing/2014/main" id="{12CA6F37-D5FC-288F-40DB-16EB7D4EE025}"/>
              </a:ext>
            </a:extLst>
          </p:cNvPr>
          <p:cNvSpPr txBox="1"/>
          <p:nvPr/>
        </p:nvSpPr>
        <p:spPr>
          <a:xfrm>
            <a:off x="456724" y="5061544"/>
            <a:ext cx="11573032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트리 기반의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기법으로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잔차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(residual)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학습시키는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부스팅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(boosting)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기법을 사용하여 높은 정확도를 얻음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이용건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이에 본 연구에서는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XGBoost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알고리즘을 이용하여 특정 동영상의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감성점수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’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추론하는 모델을 학습시키고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예측하는데 주요한 영향을 주는 변수를 추출하고자 함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14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</a:t>
            </a:fld>
            <a:r>
              <a:rPr lang="en-US" altLang="ko-KR"/>
              <a:t>/63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631C7-B59D-1F1E-B794-42C5329D35B5}"/>
              </a:ext>
            </a:extLst>
          </p:cNvPr>
          <p:cNvSpPr txBox="1"/>
          <p:nvPr/>
        </p:nvSpPr>
        <p:spPr>
          <a:xfrm>
            <a:off x="484996" y="985425"/>
            <a:ext cx="1574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54EF8-D9DB-93EA-7C86-8D68AF63B521}"/>
              </a:ext>
            </a:extLst>
          </p:cNvPr>
          <p:cNvSpPr txBox="1"/>
          <p:nvPr/>
        </p:nvSpPr>
        <p:spPr>
          <a:xfrm>
            <a:off x="1361227" y="1758251"/>
            <a:ext cx="8606118" cy="43061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Ⅰ.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서론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Ⅱ.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이론적 배경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Ⅲ. </a:t>
            </a:r>
            <a:r>
              <a:rPr lang="ko-KR" altLang="en-US" sz="2600" b="1" dirty="0">
                <a:latin typeface="나눔스퀘어 ExtraBold"/>
                <a:ea typeface="나눔스퀘어 ExtraBold"/>
              </a:rPr>
              <a:t>연구방법</a:t>
            </a:r>
            <a:endParaRPr lang="ko-KR" altLang="en-US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Ⅳ.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분석결과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Ⅴ. </a:t>
            </a: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예상되는 결론</a:t>
            </a: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2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부록</a:t>
            </a:r>
            <a:endParaRPr lang="en-US" altLang="ko-KR" sz="2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B6894-D179-76A3-D8E1-D8374957CD75}"/>
              </a:ext>
            </a:extLst>
          </p:cNvPr>
          <p:cNvSpPr/>
          <p:nvPr/>
        </p:nvSpPr>
        <p:spPr>
          <a:xfrm>
            <a:off x="909218" y="1825695"/>
            <a:ext cx="125761" cy="4327920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580F75-A826-1926-23CB-4EC80A13A095}"/>
              </a:ext>
            </a:extLst>
          </p:cNvPr>
          <p:cNvGrpSpPr/>
          <p:nvPr/>
        </p:nvGrpSpPr>
        <p:grpSpPr>
          <a:xfrm>
            <a:off x="7795261" y="3161211"/>
            <a:ext cx="4040659" cy="3292238"/>
            <a:chOff x="7795261" y="3651297"/>
            <a:chExt cx="3857775" cy="30634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EB4C3C-C2F5-E723-6CEB-9AC80D138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5261" y="3651297"/>
              <a:ext cx="3857775" cy="28171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6CB10-0D00-CC21-B27A-600A008F577B}"/>
                </a:ext>
              </a:extLst>
            </p:cNvPr>
            <p:cNvSpPr txBox="1"/>
            <p:nvPr/>
          </p:nvSpPr>
          <p:spPr>
            <a:xfrm>
              <a:off x="10040983" y="6468488"/>
              <a:ext cx="1612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Source: </a:t>
              </a:r>
              <a:r>
                <a:rPr lang="ko-KR" altLang="en-US" sz="1000" dirty="0"/>
                <a:t>하나은행</a:t>
              </a:r>
              <a:r>
                <a:rPr lang="en-US" altLang="ko-KR" sz="1000" dirty="0"/>
                <a:t>, 2022</a:t>
              </a:r>
              <a:endParaRPr lang="ko-KR" altLang="en-US" sz="10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19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E183B5-B4F9-EC6C-2A2E-FD76E854EB47}"/>
              </a:ext>
            </a:extLst>
          </p:cNvPr>
          <p:cNvSpPr/>
          <p:nvPr/>
        </p:nvSpPr>
        <p:spPr>
          <a:xfrm>
            <a:off x="4213677" y="6567063"/>
            <a:ext cx="3651208" cy="21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11&gt;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연구 개요</a:t>
            </a:r>
          </a:p>
        </p:txBody>
      </p:sp>
      <p:sp>
        <p:nvSpPr>
          <p:cNvPr id="59" name="Google Shape;229;p36">
            <a:extLst>
              <a:ext uri="{FF2B5EF4-FFF2-40B4-BE49-F238E27FC236}">
                <a16:creationId xmlns:a16="http://schemas.microsoft.com/office/drawing/2014/main" id="{3DE2545C-7AB3-AF82-2702-71F18011B060}"/>
              </a:ext>
            </a:extLst>
          </p:cNvPr>
          <p:cNvSpPr/>
          <p:nvPr/>
        </p:nvSpPr>
        <p:spPr>
          <a:xfrm>
            <a:off x="7349877" y="2404217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SV</a:t>
            </a:r>
            <a:r>
              <a:rPr lang="en-US" altLang="ko" b="1" dirty="0"/>
              <a:t>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회귀모델</a:t>
            </a:r>
            <a:endParaRPr b="1" dirty="0"/>
          </a:p>
        </p:txBody>
      </p:sp>
      <p:sp>
        <p:nvSpPr>
          <p:cNvPr id="60" name="Google Shape;230;p36">
            <a:extLst>
              <a:ext uri="{FF2B5EF4-FFF2-40B4-BE49-F238E27FC236}">
                <a16:creationId xmlns:a16="http://schemas.microsoft.com/office/drawing/2014/main" id="{29D6FBD0-1FC8-ED34-5717-D606CDE73828}"/>
              </a:ext>
            </a:extLst>
          </p:cNvPr>
          <p:cNvSpPr/>
          <p:nvPr/>
        </p:nvSpPr>
        <p:spPr>
          <a:xfrm>
            <a:off x="8943230" y="2404217"/>
            <a:ext cx="1562363" cy="80760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회귀나무</a:t>
            </a:r>
            <a:endParaRPr b="1" dirty="0"/>
          </a:p>
        </p:txBody>
      </p:sp>
      <p:sp>
        <p:nvSpPr>
          <p:cNvPr id="61" name="Google Shape;231;p36">
            <a:extLst>
              <a:ext uri="{FF2B5EF4-FFF2-40B4-BE49-F238E27FC236}">
                <a16:creationId xmlns:a16="http://schemas.microsoft.com/office/drawing/2014/main" id="{2E770354-4E34-FE0C-77E7-B8B230215759}"/>
              </a:ext>
            </a:extLst>
          </p:cNvPr>
          <p:cNvSpPr/>
          <p:nvPr/>
        </p:nvSpPr>
        <p:spPr>
          <a:xfrm>
            <a:off x="4744872" y="2409083"/>
            <a:ext cx="2290048" cy="8031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감성점수</a:t>
            </a:r>
            <a:endParaRPr b="1" dirty="0"/>
          </a:p>
        </p:txBody>
      </p:sp>
      <p:sp>
        <p:nvSpPr>
          <p:cNvPr id="62" name="Google Shape;232;p36">
            <a:extLst>
              <a:ext uri="{FF2B5EF4-FFF2-40B4-BE49-F238E27FC236}">
                <a16:creationId xmlns:a16="http://schemas.microsoft.com/office/drawing/2014/main" id="{2CC9B38C-F5BF-0E16-9CAC-E9E08123C647}"/>
              </a:ext>
            </a:extLst>
          </p:cNvPr>
          <p:cNvSpPr/>
          <p:nvPr/>
        </p:nvSpPr>
        <p:spPr>
          <a:xfrm>
            <a:off x="2481739" y="5484517"/>
            <a:ext cx="229004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g-DMR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토픽모델링</a:t>
            </a:r>
            <a:endParaRPr b="1" dirty="0"/>
          </a:p>
        </p:txBody>
      </p:sp>
      <p:sp>
        <p:nvSpPr>
          <p:cNvPr id="65" name="Google Shape;235;p36">
            <a:extLst>
              <a:ext uri="{FF2B5EF4-FFF2-40B4-BE49-F238E27FC236}">
                <a16:creationId xmlns:a16="http://schemas.microsoft.com/office/drawing/2014/main" id="{7771271D-84A7-D7DE-C8BB-FC39D7BEE7DA}"/>
              </a:ext>
            </a:extLst>
          </p:cNvPr>
          <p:cNvSpPr/>
          <p:nvPr/>
        </p:nvSpPr>
        <p:spPr>
          <a:xfrm>
            <a:off x="10536583" y="2404216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앙상블기법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 </a:t>
            </a:r>
            <a:r>
              <a:rPr lang="en-US" altLang="ko" sz="1500" b="1" dirty="0"/>
              <a:t>(</a:t>
            </a:r>
            <a:r>
              <a:rPr lang="ko" sz="1500" b="1" dirty="0"/>
              <a:t>XGBoost</a:t>
            </a:r>
            <a:r>
              <a:rPr lang="en-US" altLang="ko" sz="1500" b="1" dirty="0"/>
              <a:t>)</a:t>
            </a:r>
            <a:endParaRPr lang="ko" altLang="en-US" sz="1500" b="1" dirty="0"/>
          </a:p>
        </p:txBody>
      </p:sp>
      <p:cxnSp>
        <p:nvCxnSpPr>
          <p:cNvPr id="70" name="Google Shape;240;p36">
            <a:extLst>
              <a:ext uri="{FF2B5EF4-FFF2-40B4-BE49-F238E27FC236}">
                <a16:creationId xmlns:a16="http://schemas.microsoft.com/office/drawing/2014/main" id="{1D6B8789-8224-DB1F-DA52-FD1068C700D1}"/>
              </a:ext>
            </a:extLst>
          </p:cNvPr>
          <p:cNvCxnSpPr>
            <a:cxnSpLocks/>
            <a:stCxn id="51" idx="3"/>
            <a:endCxn id="61" idx="1"/>
          </p:cNvCxnSpPr>
          <p:nvPr/>
        </p:nvCxnSpPr>
        <p:spPr>
          <a:xfrm>
            <a:off x="4224326" y="2809561"/>
            <a:ext cx="520546" cy="10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271;p36">
            <a:extLst>
              <a:ext uri="{FF2B5EF4-FFF2-40B4-BE49-F238E27FC236}">
                <a16:creationId xmlns:a16="http://schemas.microsoft.com/office/drawing/2014/main" id="{C5C000A1-7F09-6BE9-1B64-A941C97F31E2}"/>
              </a:ext>
            </a:extLst>
          </p:cNvPr>
          <p:cNvCxnSpPr>
            <a:cxnSpLocks/>
            <a:stCxn id="62" idx="3"/>
            <a:endCxn id="90" idx="1"/>
          </p:cNvCxnSpPr>
          <p:nvPr/>
        </p:nvCxnSpPr>
        <p:spPr>
          <a:xfrm>
            <a:off x="4771787" y="5886094"/>
            <a:ext cx="181664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72;p36">
            <a:extLst>
              <a:ext uri="{FF2B5EF4-FFF2-40B4-BE49-F238E27FC236}">
                <a16:creationId xmlns:a16="http://schemas.microsoft.com/office/drawing/2014/main" id="{0D2BF0AF-DC9B-B661-F380-718993258036}"/>
              </a:ext>
            </a:extLst>
          </p:cNvPr>
          <p:cNvSpPr/>
          <p:nvPr/>
        </p:nvSpPr>
        <p:spPr>
          <a:xfrm>
            <a:off x="6588433" y="5484517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키워드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sp>
        <p:nvSpPr>
          <p:cNvPr id="50" name="Google Shape;229;p36">
            <a:extLst>
              <a:ext uri="{FF2B5EF4-FFF2-40B4-BE49-F238E27FC236}">
                <a16:creationId xmlns:a16="http://schemas.microsoft.com/office/drawing/2014/main" id="{DA1F372E-B0C0-4C14-B678-F23152199B31}"/>
              </a:ext>
            </a:extLst>
          </p:cNvPr>
          <p:cNvSpPr/>
          <p:nvPr/>
        </p:nvSpPr>
        <p:spPr>
          <a:xfrm>
            <a:off x="2661963" y="1579095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KNU</a:t>
            </a:r>
            <a:br>
              <a:rPr lang="en-US" b="1" dirty="0"/>
            </a:br>
            <a:r>
              <a:rPr lang="ko-KR" altLang="en-US" b="1" dirty="0"/>
              <a:t>감성사전</a:t>
            </a:r>
            <a:endParaRPr b="1" dirty="0"/>
          </a:p>
        </p:txBody>
      </p:sp>
      <p:sp>
        <p:nvSpPr>
          <p:cNvPr id="51" name="Google Shape;229;p36">
            <a:extLst>
              <a:ext uri="{FF2B5EF4-FFF2-40B4-BE49-F238E27FC236}">
                <a16:creationId xmlns:a16="http://schemas.microsoft.com/office/drawing/2014/main" id="{DE69DE08-4135-4FE9-BE75-EB00C0A0A8A7}"/>
              </a:ext>
            </a:extLst>
          </p:cNvPr>
          <p:cNvSpPr/>
          <p:nvPr/>
        </p:nvSpPr>
        <p:spPr>
          <a:xfrm>
            <a:off x="2661963" y="2407984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gpt_3.5_turbo</a:t>
            </a:r>
            <a:endParaRPr sz="1600" b="1" dirty="0"/>
          </a:p>
        </p:txBody>
      </p:sp>
      <p:sp>
        <p:nvSpPr>
          <p:cNvPr id="52" name="Google Shape;229;p36">
            <a:extLst>
              <a:ext uri="{FF2B5EF4-FFF2-40B4-BE49-F238E27FC236}">
                <a16:creationId xmlns:a16="http://schemas.microsoft.com/office/drawing/2014/main" id="{70F3557A-4762-4577-A161-1D88F2B43452}"/>
              </a:ext>
            </a:extLst>
          </p:cNvPr>
          <p:cNvSpPr/>
          <p:nvPr/>
        </p:nvSpPr>
        <p:spPr>
          <a:xfrm>
            <a:off x="2661962" y="3239070"/>
            <a:ext cx="1562363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/>
              <a:t>KoBERT</a:t>
            </a:r>
            <a:endParaRPr b="1" dirty="0"/>
          </a:p>
        </p:txBody>
      </p:sp>
      <p:sp>
        <p:nvSpPr>
          <p:cNvPr id="77" name="Google Shape;229;p36">
            <a:extLst>
              <a:ext uri="{FF2B5EF4-FFF2-40B4-BE49-F238E27FC236}">
                <a16:creationId xmlns:a16="http://schemas.microsoft.com/office/drawing/2014/main" id="{AE191F4B-4257-4B04-85B2-1C97A1E194B9}"/>
              </a:ext>
            </a:extLst>
          </p:cNvPr>
          <p:cNvSpPr/>
          <p:nvPr/>
        </p:nvSpPr>
        <p:spPr>
          <a:xfrm>
            <a:off x="93054" y="2409083"/>
            <a:ext cx="2048365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라이브커머스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</a:t>
            </a:r>
            <a:endParaRPr b="1" dirty="0"/>
          </a:p>
        </p:txBody>
      </p:sp>
      <p:cxnSp>
        <p:nvCxnSpPr>
          <p:cNvPr id="78" name="Google Shape;240;p36">
            <a:extLst>
              <a:ext uri="{FF2B5EF4-FFF2-40B4-BE49-F238E27FC236}">
                <a16:creationId xmlns:a16="http://schemas.microsoft.com/office/drawing/2014/main" id="{7234B2AB-FD71-45D0-950B-6BDDADAD415C}"/>
              </a:ext>
            </a:extLst>
          </p:cNvPr>
          <p:cNvCxnSpPr>
            <a:cxnSpLocks/>
            <a:stCxn id="77" idx="3"/>
            <a:endCxn id="51" idx="1"/>
          </p:cNvCxnSpPr>
          <p:nvPr/>
        </p:nvCxnSpPr>
        <p:spPr>
          <a:xfrm flipV="1">
            <a:off x="2141419" y="2809561"/>
            <a:ext cx="520544" cy="1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240;p36">
            <a:extLst>
              <a:ext uri="{FF2B5EF4-FFF2-40B4-BE49-F238E27FC236}">
                <a16:creationId xmlns:a16="http://schemas.microsoft.com/office/drawing/2014/main" id="{8EA6A5C7-F817-4BB9-BA64-C167B8EE8A50}"/>
              </a:ext>
            </a:extLst>
          </p:cNvPr>
          <p:cNvCxnSpPr>
            <a:cxnSpLocks/>
            <a:stCxn id="77" idx="2"/>
            <a:endCxn id="62" idx="0"/>
          </p:cNvCxnSpPr>
          <p:nvPr/>
        </p:nvCxnSpPr>
        <p:spPr>
          <a:xfrm>
            <a:off x="1117237" y="3212236"/>
            <a:ext cx="2509526" cy="22722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240;p36">
            <a:extLst>
              <a:ext uri="{FF2B5EF4-FFF2-40B4-BE49-F238E27FC236}">
                <a16:creationId xmlns:a16="http://schemas.microsoft.com/office/drawing/2014/main" id="{F16D8557-2AD9-4D53-873E-C51EA2072FCF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3626763" y="3212235"/>
            <a:ext cx="2263133" cy="22722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307;p37">
            <a:extLst>
              <a:ext uri="{FF2B5EF4-FFF2-40B4-BE49-F238E27FC236}">
                <a16:creationId xmlns:a16="http://schemas.microsoft.com/office/drawing/2014/main" id="{92EFC209-39C8-4139-A5F1-E9391C892F65}"/>
              </a:ext>
            </a:extLst>
          </p:cNvPr>
          <p:cNvSpPr/>
          <p:nvPr/>
        </p:nvSpPr>
        <p:spPr>
          <a:xfrm>
            <a:off x="5735669" y="3927825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 대비 채팅 참여자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시청자의 평균 채팅의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인삿말 채팅의 비율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질문 채팅의 비율</a:t>
            </a:r>
            <a:endParaRPr sz="1000" b="1" dirty="0"/>
          </a:p>
        </p:txBody>
      </p:sp>
      <p:sp>
        <p:nvSpPr>
          <p:cNvPr id="88" name="Google Shape;308;p37">
            <a:extLst>
              <a:ext uri="{FF2B5EF4-FFF2-40B4-BE49-F238E27FC236}">
                <a16:creationId xmlns:a16="http://schemas.microsoft.com/office/drawing/2014/main" id="{D8E022C9-33E6-4F8F-A05D-22168C9B872E}"/>
              </a:ext>
            </a:extLst>
          </p:cNvPr>
          <p:cNvSpPr/>
          <p:nvPr/>
        </p:nvSpPr>
        <p:spPr>
          <a:xfrm>
            <a:off x="7828779" y="3931199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구매인증 이벤트 참여 채팅</a:t>
            </a:r>
            <a:r>
              <a:rPr lang="ko" altLang="en-US" sz="1000" b="1" dirty="0"/>
              <a:t> 데이터</a:t>
            </a:r>
            <a:endParaRPr sz="1000" b="1" dirty="0"/>
          </a:p>
        </p:txBody>
      </p:sp>
      <p:sp>
        <p:nvSpPr>
          <p:cNvPr id="103" name="Google Shape;309;p37">
            <a:extLst>
              <a:ext uri="{FF2B5EF4-FFF2-40B4-BE49-F238E27FC236}">
                <a16:creationId xmlns:a16="http://schemas.microsoft.com/office/drawing/2014/main" id="{86B08458-D69F-4CE0-8C21-E2AE2DDBA74E}"/>
              </a:ext>
            </a:extLst>
          </p:cNvPr>
          <p:cNvSpPr/>
          <p:nvPr/>
        </p:nvSpPr>
        <p:spPr>
          <a:xfrm>
            <a:off x="9921889" y="3927824"/>
            <a:ext cx="2048388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구독자 수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/>
              <a:t>- 해당 채널의 라이브 진행 수</a:t>
            </a:r>
            <a:endParaRPr sz="1000" b="1" dirty="0"/>
          </a:p>
        </p:txBody>
      </p:sp>
      <p:cxnSp>
        <p:nvCxnSpPr>
          <p:cNvPr id="104" name="Google Shape;240;p36">
            <a:extLst>
              <a:ext uri="{FF2B5EF4-FFF2-40B4-BE49-F238E27FC236}">
                <a16:creationId xmlns:a16="http://schemas.microsoft.com/office/drawing/2014/main" id="{DD53B245-62DB-4524-A669-B2B728EF1042}"/>
              </a:ext>
            </a:extLst>
          </p:cNvPr>
          <p:cNvCxnSpPr>
            <a:cxnSpLocks/>
            <a:stCxn id="59" idx="1"/>
            <a:endCxn id="61" idx="3"/>
          </p:cNvCxnSpPr>
          <p:nvPr/>
        </p:nvCxnSpPr>
        <p:spPr>
          <a:xfrm flipH="1">
            <a:off x="7034920" y="2805794"/>
            <a:ext cx="314957" cy="48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240;p36">
            <a:extLst>
              <a:ext uri="{FF2B5EF4-FFF2-40B4-BE49-F238E27FC236}">
                <a16:creationId xmlns:a16="http://schemas.microsoft.com/office/drawing/2014/main" id="{8822FE74-00A1-4A59-BB1D-B891FEB73A9F}"/>
              </a:ext>
            </a:extLst>
          </p:cNvPr>
          <p:cNvCxnSpPr>
            <a:cxnSpLocks/>
            <a:stCxn id="88" idx="2"/>
            <a:endCxn id="62" idx="0"/>
          </p:cNvCxnSpPr>
          <p:nvPr/>
        </p:nvCxnSpPr>
        <p:spPr>
          <a:xfrm flipH="1">
            <a:off x="3626763" y="4734352"/>
            <a:ext cx="5226210" cy="7501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240;p36">
            <a:extLst>
              <a:ext uri="{FF2B5EF4-FFF2-40B4-BE49-F238E27FC236}">
                <a16:creationId xmlns:a16="http://schemas.microsoft.com/office/drawing/2014/main" id="{2253989E-75E6-4A4B-8E27-973B29FCDFAF}"/>
              </a:ext>
            </a:extLst>
          </p:cNvPr>
          <p:cNvCxnSpPr>
            <a:cxnSpLocks/>
            <a:stCxn id="88" idx="0"/>
            <a:endCxn id="60" idx="2"/>
          </p:cNvCxnSpPr>
          <p:nvPr/>
        </p:nvCxnSpPr>
        <p:spPr>
          <a:xfrm flipV="1">
            <a:off x="8852973" y="3211820"/>
            <a:ext cx="871439" cy="7193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272;p36">
            <a:extLst>
              <a:ext uri="{FF2B5EF4-FFF2-40B4-BE49-F238E27FC236}">
                <a16:creationId xmlns:a16="http://schemas.microsoft.com/office/drawing/2014/main" id="{6C0F2B44-8366-4DFD-918E-8D96F093EA35}"/>
              </a:ext>
            </a:extLst>
          </p:cNvPr>
          <p:cNvSpPr/>
          <p:nvPr/>
        </p:nvSpPr>
        <p:spPr>
          <a:xfrm>
            <a:off x="9834085" y="5484516"/>
            <a:ext cx="1671067" cy="8031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하위</a:t>
            </a:r>
            <a:r>
              <a:rPr lang="ko" b="1" dirty="0"/>
              <a:t> </a:t>
            </a:r>
            <a:endParaRPr lang="en-US" altLang="ko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네트워크 분석</a:t>
            </a:r>
            <a:endParaRPr b="1" dirty="0"/>
          </a:p>
        </p:txBody>
      </p:sp>
      <p:cxnSp>
        <p:nvCxnSpPr>
          <p:cNvPr id="186" name="Google Shape;271;p36">
            <a:extLst>
              <a:ext uri="{FF2B5EF4-FFF2-40B4-BE49-F238E27FC236}">
                <a16:creationId xmlns:a16="http://schemas.microsoft.com/office/drawing/2014/main" id="{2618AFE5-D20E-4F9C-826C-A127D6211210}"/>
              </a:ext>
            </a:extLst>
          </p:cNvPr>
          <p:cNvCxnSpPr>
            <a:cxnSpLocks/>
            <a:stCxn id="90" idx="3"/>
            <a:endCxn id="184" idx="1"/>
          </p:cNvCxnSpPr>
          <p:nvPr/>
        </p:nvCxnSpPr>
        <p:spPr>
          <a:xfrm flipV="1">
            <a:off x="8259500" y="5886093"/>
            <a:ext cx="1574585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265;p36">
            <a:extLst>
              <a:ext uri="{FF2B5EF4-FFF2-40B4-BE49-F238E27FC236}">
                <a16:creationId xmlns:a16="http://schemas.microsoft.com/office/drawing/2014/main" id="{2AF4729B-5077-4F50-B123-28CEDAD6BE16}"/>
              </a:ext>
            </a:extLst>
          </p:cNvPr>
          <p:cNvSpPr txBox="1"/>
          <p:nvPr/>
        </p:nvSpPr>
        <p:spPr>
          <a:xfrm>
            <a:off x="1449319" y="614881"/>
            <a:ext cx="39814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채팅데이터를 이용한 감성분석</a:t>
            </a:r>
            <a:endParaRPr b="1" dirty="0"/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6CE9AB-A307-41B6-9391-D530FBEFBD63}"/>
              </a:ext>
            </a:extLst>
          </p:cNvPr>
          <p:cNvGrpSpPr/>
          <p:nvPr/>
        </p:nvGrpSpPr>
        <p:grpSpPr>
          <a:xfrm>
            <a:off x="2481739" y="1154010"/>
            <a:ext cx="1913748" cy="411668"/>
            <a:chOff x="2365845" y="1393612"/>
            <a:chExt cx="1982317" cy="41166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BEF8AD1-33E1-43AC-8A5A-949E4DC474CC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38CD2B31-A7F2-4C3B-BC9A-B217D0BC4C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69BA8E65-3AB8-4CC2-B780-49F4247BD1DD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Google Shape;265;p36">
            <a:extLst>
              <a:ext uri="{FF2B5EF4-FFF2-40B4-BE49-F238E27FC236}">
                <a16:creationId xmlns:a16="http://schemas.microsoft.com/office/drawing/2014/main" id="{C04FDEA0-3834-464E-9332-3D11D235BC6F}"/>
              </a:ext>
            </a:extLst>
          </p:cNvPr>
          <p:cNvSpPr txBox="1"/>
          <p:nvPr/>
        </p:nvSpPr>
        <p:spPr>
          <a:xfrm>
            <a:off x="7317504" y="477228"/>
            <a:ext cx="479626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메타데이터를 이용한 감성점수 분석</a:t>
            </a:r>
            <a:endParaRPr lang="en-US" altLang="ko-K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(</a:t>
            </a:r>
            <a:r>
              <a:rPr lang="ko-KR" altLang="en-US" b="1" dirty="0" err="1"/>
              <a:t>빅데이터분석</a:t>
            </a:r>
            <a:r>
              <a:rPr lang="en-US" altLang="ko-KR" b="1" dirty="0"/>
              <a:t>)</a:t>
            </a:r>
            <a:endParaRPr b="1" dirty="0"/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E1206AAE-F876-4115-83C8-0A62B5DE7821}"/>
              </a:ext>
            </a:extLst>
          </p:cNvPr>
          <p:cNvGrpSpPr/>
          <p:nvPr/>
        </p:nvGrpSpPr>
        <p:grpSpPr>
          <a:xfrm>
            <a:off x="7302625" y="1149746"/>
            <a:ext cx="4818871" cy="411668"/>
            <a:chOff x="2365845" y="1393612"/>
            <a:chExt cx="1982317" cy="411668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3A176F2E-E28C-480D-926B-DEB2A45C004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B52A87A0-4238-4398-BC76-F1EF48368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470FFCE6-6019-441B-A8D4-32CFE8AB4A43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E99907A1-AB75-4BD9-B815-0FAF5DDE2999}"/>
              </a:ext>
            </a:extLst>
          </p:cNvPr>
          <p:cNvGrpSpPr/>
          <p:nvPr/>
        </p:nvGrpSpPr>
        <p:grpSpPr>
          <a:xfrm rot="16200000">
            <a:off x="1620243" y="5648783"/>
            <a:ext cx="1130752" cy="474154"/>
            <a:chOff x="2365845" y="1393612"/>
            <a:chExt cx="1982317" cy="411668"/>
          </a:xfrm>
        </p:grpSpPr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F26645DB-CCAC-4171-B4FF-1AE4D15CD7B7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45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1F24C8B6-DB32-4A7F-854F-E76A0EC98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8785" y="1396685"/>
              <a:ext cx="19793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890DE5F9-1FB0-4B69-AC50-7FB312A21674}"/>
                </a:ext>
              </a:extLst>
            </p:cNvPr>
            <p:cNvCxnSpPr>
              <a:cxnSpLocks/>
            </p:cNvCxnSpPr>
            <p:nvPr/>
          </p:nvCxnSpPr>
          <p:spPr>
            <a:xfrm>
              <a:off x="4348157" y="1393612"/>
              <a:ext cx="5" cy="4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Google Shape;265;p36">
            <a:extLst>
              <a:ext uri="{FF2B5EF4-FFF2-40B4-BE49-F238E27FC236}">
                <a16:creationId xmlns:a16="http://schemas.microsoft.com/office/drawing/2014/main" id="{FEEDB251-51AF-42FD-AF65-3E53A7AAB4C0}"/>
              </a:ext>
            </a:extLst>
          </p:cNvPr>
          <p:cNvSpPr txBox="1"/>
          <p:nvPr/>
        </p:nvSpPr>
        <p:spPr>
          <a:xfrm>
            <a:off x="28541" y="5238705"/>
            <a:ext cx="191374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1.</a:t>
            </a:r>
            <a:r>
              <a:rPr lang="ko-KR" altLang="en-US" sz="1200" b="1" dirty="0"/>
              <a:t>토픽모델링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키워드네트워크 분석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채팅데이터와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감성 점수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메타데이터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이용</a:t>
            </a:r>
            <a:endParaRPr sz="12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B9A0B75-4764-4F08-9A7D-F66B5C174B4C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8322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프로세스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36D3-E462-1756-2332-6E6AA4E68119}"/>
              </a:ext>
            </a:extLst>
          </p:cNvPr>
          <p:cNvSpPr txBox="1"/>
          <p:nvPr/>
        </p:nvSpPr>
        <p:spPr>
          <a:xfrm>
            <a:off x="74004" y="11891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Ⅲ.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연구방법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E7C057-0738-AFBD-61CF-BB4ECB86DC3E}"/>
              </a:ext>
            </a:extLst>
          </p:cNvPr>
          <p:cNvGrpSpPr/>
          <p:nvPr/>
        </p:nvGrpSpPr>
        <p:grpSpPr>
          <a:xfrm>
            <a:off x="107438" y="1607098"/>
            <a:ext cx="11994409" cy="4339826"/>
            <a:chOff x="107438" y="1884178"/>
            <a:chExt cx="11994409" cy="43398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539FBCE-FFD6-7E2D-3A33-4A73B30FC84B}"/>
                </a:ext>
              </a:extLst>
            </p:cNvPr>
            <p:cNvGrpSpPr/>
            <p:nvPr/>
          </p:nvGrpSpPr>
          <p:grpSpPr>
            <a:xfrm>
              <a:off x="107438" y="1884178"/>
              <a:ext cx="3060000" cy="2879426"/>
              <a:chOff x="107438" y="1884178"/>
              <a:chExt cx="3060000" cy="2879426"/>
            </a:xfrm>
          </p:grpSpPr>
          <p:sp>
            <p:nvSpPr>
              <p:cNvPr id="23" name="화살표: 오각형 22">
                <a:extLst>
                  <a:ext uri="{FF2B5EF4-FFF2-40B4-BE49-F238E27FC236}">
                    <a16:creationId xmlns:a16="http://schemas.microsoft.com/office/drawing/2014/main" id="{557507C4-4D12-5871-ED8F-618E4E8DE440}"/>
                  </a:ext>
                </a:extLst>
              </p:cNvPr>
              <p:cNvSpPr/>
              <p:nvPr/>
            </p:nvSpPr>
            <p:spPr>
              <a:xfrm>
                <a:off x="107438" y="1884178"/>
                <a:ext cx="3060000" cy="540000"/>
              </a:xfrm>
              <a:prstGeom prst="homePlate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ea typeface="나눔스퀘어" panose="020B0600000101010101"/>
                  </a:rPr>
                  <a:t>① 데이터 수집</a:t>
                </a:r>
              </a:p>
            </p:txBody>
          </p:sp>
          <p:sp>
            <p:nvSpPr>
              <p:cNvPr id="24" name="TextBox 11">
                <a:extLst>
                  <a:ext uri="{FF2B5EF4-FFF2-40B4-BE49-F238E27FC236}">
                    <a16:creationId xmlns:a16="http://schemas.microsoft.com/office/drawing/2014/main" id="{1281D963-F59F-51F6-E0B7-D1B96EE2AB5C}"/>
                  </a:ext>
                </a:extLst>
              </p:cNvPr>
              <p:cNvSpPr txBox="1"/>
              <p:nvPr/>
            </p:nvSpPr>
            <p:spPr>
              <a:xfrm>
                <a:off x="175602" y="2607180"/>
                <a:ext cx="2923672" cy="2156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대상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네이버 쇼핑 라이브의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분야를 전문몰과 종합몰로 구분한 채널의 동영상 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여행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/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체험 분야의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구분된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동영상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에서 실시간 채팅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데이터 수집함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해당 채널의 판매 상품정보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판매자 정보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호스트 정보를 수집함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 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C2AA0A1-89A5-E8D3-831E-376F6ABE7B55}"/>
                </a:ext>
              </a:extLst>
            </p:cNvPr>
            <p:cNvGrpSpPr/>
            <p:nvPr/>
          </p:nvGrpSpPr>
          <p:grpSpPr>
            <a:xfrm>
              <a:off x="3085574" y="1884178"/>
              <a:ext cx="3060000" cy="2885453"/>
              <a:chOff x="3084397" y="1884178"/>
              <a:chExt cx="3060000" cy="2885453"/>
            </a:xfrm>
          </p:grpSpPr>
          <p:sp>
            <p:nvSpPr>
              <p:cNvPr id="21" name="화살표: 갈매기형 수장 20">
                <a:extLst>
                  <a:ext uri="{FF2B5EF4-FFF2-40B4-BE49-F238E27FC236}">
                    <a16:creationId xmlns:a16="http://schemas.microsoft.com/office/drawing/2014/main" id="{421E114A-FB31-C057-91A9-C489A7546A07}"/>
                  </a:ext>
                </a:extLst>
              </p:cNvPr>
              <p:cNvSpPr/>
              <p:nvPr/>
            </p:nvSpPr>
            <p:spPr>
              <a:xfrm>
                <a:off x="308439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② 데이터 전처리</a:t>
                </a:r>
              </a:p>
            </p:txBody>
          </p:sp>
          <p:sp>
            <p:nvSpPr>
              <p:cNvPr id="22" name="TextBox 12">
                <a:extLst>
                  <a:ext uri="{FF2B5EF4-FFF2-40B4-BE49-F238E27FC236}">
                    <a16:creationId xmlns:a16="http://schemas.microsoft.com/office/drawing/2014/main" id="{727D938B-99FD-8F06-7694-3B3B12E2B5AF}"/>
                  </a:ext>
                </a:extLst>
              </p:cNvPr>
              <p:cNvSpPr txBox="1"/>
              <p:nvPr/>
            </p:nvSpPr>
            <p:spPr>
              <a:xfrm>
                <a:off x="3252882" y="2607180"/>
                <a:ext cx="2723031" cy="2162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본 연구와 무관한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예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: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이벤트 참여형 채팅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을 찾아 제거함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채팅 데이터를 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4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가지로 분류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인사말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질문어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긍정어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부정어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하여 </a:t>
                </a:r>
                <a:r>
                  <a:rPr lang="ko-KR" altLang="en-US" sz="1300" i="0" dirty="0" err="1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라벨링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함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 설명을 활용하여 토픽모델링을 진행함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0F6E46E-322C-7F60-A5A9-37BAB5D898F0}"/>
                </a:ext>
              </a:extLst>
            </p:cNvPr>
            <p:cNvGrpSpPr/>
            <p:nvPr/>
          </p:nvGrpSpPr>
          <p:grpSpPr>
            <a:xfrm>
              <a:off x="6063710" y="1884178"/>
              <a:ext cx="3060000" cy="4339826"/>
              <a:chOff x="6053287" y="1884178"/>
              <a:chExt cx="3060000" cy="4339826"/>
            </a:xfrm>
          </p:grpSpPr>
          <p:sp>
            <p:nvSpPr>
              <p:cNvPr id="19" name="화살표: 갈매기형 수장 18">
                <a:extLst>
                  <a:ext uri="{FF2B5EF4-FFF2-40B4-BE49-F238E27FC236}">
                    <a16:creationId xmlns:a16="http://schemas.microsoft.com/office/drawing/2014/main" id="{1F4FB7F6-760C-3166-CFB2-8F74F84F2BE5}"/>
                  </a:ext>
                </a:extLst>
              </p:cNvPr>
              <p:cNvSpPr/>
              <p:nvPr/>
            </p:nvSpPr>
            <p:spPr>
              <a:xfrm>
                <a:off x="605328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③ 데이터 분석</a:t>
                </a:r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247AF758-C8E5-E320-AC70-EBDCDE8FD41D}"/>
                  </a:ext>
                </a:extLst>
              </p:cNvPr>
              <p:cNvSpPr txBox="1"/>
              <p:nvPr/>
            </p:nvSpPr>
            <p:spPr>
              <a:xfrm>
                <a:off x="6121451" y="2607180"/>
                <a:ext cx="2923672" cy="361682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감성분석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KNU </a:t>
                </a:r>
                <a:r>
                  <a:rPr lang="ko-KR" altLang="en-US" sz="1300" dirty="0">
                    <a:latin typeface="Times New Roman"/>
                    <a:cs typeface="Times New Roman"/>
                  </a:rPr>
                  <a:t>감성사전 이용</a:t>
                </a:r>
                <a:endParaRPr lang="en-US" altLang="ko-KR" sz="1300" dirty="0">
                  <a:latin typeface="Times New Roman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gpt_3.5_turbo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ko-KR" altLang="en-US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KoBERT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주제어 분석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g-DMR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토픽모델링</a:t>
                </a:r>
              </a:p>
              <a:p>
                <a:pPr lvl="0">
                  <a:lnSpc>
                    <a:spcPct val="110000"/>
                  </a:lnSpc>
                  <a:spcBef>
                    <a:spcPts val="0"/>
                  </a:spcBef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키워드 </a:t>
                </a:r>
                <a:r>
                  <a:rPr lang="ko-KR" altLang="en-US" sz="130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네트워크 분석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  </a:t>
                </a:r>
                <a:endParaRPr lang="en-US" altLang="ko-KR" sz="130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300" i="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lvl="0" indent="-2857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머신러닝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분석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SVM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회귀모델 이용</a:t>
                </a:r>
                <a:endParaRPr lang="en-US" altLang="ko-KR" sz="1300" dirty="0"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의사결정나무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i="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K-NN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ANN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이용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    </a:t>
                </a:r>
                <a:r>
                  <a:rPr lang="ko-KR" altLang="ko-KR" sz="1300" dirty="0">
                    <a:latin typeface="Times New Roman"/>
                    <a:ea typeface="나눔스퀘어"/>
                    <a:cs typeface="Times New Roman"/>
                  </a:rPr>
                  <a:t>·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 </a:t>
                </a:r>
                <a:r>
                  <a:rPr lang="ko-KR" altLang="en-US" sz="1300" dirty="0">
                    <a:latin typeface="Times New Roman"/>
                    <a:ea typeface="나눔스퀘어"/>
                    <a:cs typeface="Times New Roman"/>
                  </a:rPr>
                  <a:t>앙상블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(</a:t>
                </a:r>
                <a:r>
                  <a:rPr lang="en-US" altLang="ko-KR" sz="1300" dirty="0" err="1">
                    <a:latin typeface="Times New Roman"/>
                    <a:ea typeface="나눔스퀘어"/>
                    <a:cs typeface="Times New Roman"/>
                  </a:rPr>
                  <a:t>XGBoost</a:t>
                </a:r>
                <a:r>
                  <a:rPr lang="en-US" altLang="ko-KR" sz="1300" dirty="0"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en-US" altLang="ko-KR" sz="1300" dirty="0" err="1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LightGBM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)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 이용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3E3B1C-F605-BAA0-36B4-095D85196936}"/>
                </a:ext>
              </a:extLst>
            </p:cNvPr>
            <p:cNvGrpSpPr/>
            <p:nvPr/>
          </p:nvGrpSpPr>
          <p:grpSpPr>
            <a:xfrm>
              <a:off x="9041847" y="1884178"/>
              <a:ext cx="3060000" cy="3479590"/>
              <a:chOff x="9041847" y="1884178"/>
              <a:chExt cx="3060000" cy="3479590"/>
            </a:xfrm>
          </p:grpSpPr>
          <p:sp>
            <p:nvSpPr>
              <p:cNvPr id="17" name="화살표: 갈매기형 수장 16">
                <a:extLst>
                  <a:ext uri="{FF2B5EF4-FFF2-40B4-BE49-F238E27FC236}">
                    <a16:creationId xmlns:a16="http://schemas.microsoft.com/office/drawing/2014/main" id="{1C69807E-F856-B2D9-69BC-10143C534524}"/>
                  </a:ext>
                </a:extLst>
              </p:cNvPr>
              <p:cNvSpPr/>
              <p:nvPr/>
            </p:nvSpPr>
            <p:spPr>
              <a:xfrm>
                <a:off x="9041847" y="1884178"/>
                <a:ext cx="3060000" cy="540000"/>
              </a:xfrm>
              <a:prstGeom prst="chevron">
                <a:avLst/>
              </a:prstGeom>
              <a:solidFill>
                <a:srgbClr val="00358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ea typeface="나눔스퀘어" panose="020B0600000101010101"/>
                  </a:rPr>
                  <a:t>④ 결과종합 및 해석</a:t>
                </a:r>
              </a:p>
            </p:txBody>
          </p:sp>
          <p:sp>
            <p:nvSpPr>
              <p:cNvPr id="18" name="TextBox 14">
                <a:extLst>
                  <a:ext uri="{FF2B5EF4-FFF2-40B4-BE49-F238E27FC236}">
                    <a16:creationId xmlns:a16="http://schemas.microsoft.com/office/drawing/2014/main" id="{9AE80555-7A3F-032C-8B3A-52E62226D894}"/>
                  </a:ext>
                </a:extLst>
              </p:cNvPr>
              <p:cNvSpPr txBox="1"/>
              <p:nvPr/>
            </p:nvSpPr>
            <p:spPr>
              <a:xfrm>
                <a:off x="9041847" y="2607180"/>
                <a:ext cx="3060000" cy="2756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소비자의 실시간 채팅양상을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상품별 소비자 채팅의 주요 토픽을 파악함</a:t>
                </a:r>
                <a:endParaRPr lang="en-US" altLang="ko-KR" sz="1300" i="0" dirty="0">
                  <a:solidFill>
                    <a:srgbClr val="000000"/>
                  </a:solidFill>
                  <a:effectLst/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분야별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Times New Roman"/>
                    <a:ea typeface="나눔스퀘어"/>
                    <a:cs typeface="Times New Roman"/>
                  </a:rPr>
                  <a:t>상품별 소비자 채팅의 감성을 파악함</a:t>
                </a:r>
                <a:endParaRPr lang="en-US" altLang="ko-KR" sz="1300" dirty="0">
                  <a:solidFill>
                    <a:srgbClr val="000000"/>
                  </a:solidFill>
                  <a:latin typeface="Times New Roman"/>
                  <a:ea typeface="나눔스퀘어"/>
                  <a:cs typeface="Times New Roman"/>
                </a:endParaRP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i="0" dirty="0">
                    <a:solidFill>
                      <a:srgbClr val="000000"/>
                    </a:solidFill>
                    <a:effectLst/>
                    <a:latin typeface="Times New Roman"/>
                    <a:ea typeface="나눔스퀘어"/>
                    <a:cs typeface="Times New Roman"/>
                  </a:rPr>
                  <a:t>소비자의 채팅 감성 데이터를 바탕으로 긍정 반응 채팅에 영향을 주는 주요 요인을 파악함</a:t>
                </a: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F70947-9CCB-CDC6-25A8-F9A5C377834E}"/>
              </a:ext>
            </a:extLst>
          </p:cNvPr>
          <p:cNvSpPr/>
          <p:nvPr/>
        </p:nvSpPr>
        <p:spPr>
          <a:xfrm>
            <a:off x="4691479" y="6351087"/>
            <a:ext cx="2809043" cy="250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13&gt; 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연구 프로세스</a:t>
            </a:r>
          </a:p>
        </p:txBody>
      </p:sp>
    </p:spTree>
    <p:extLst>
      <p:ext uri="{BB962C8B-B14F-4D97-AF65-F5344CB8AC3E}">
        <p14:creationId xmlns:p14="http://schemas.microsoft.com/office/powerpoint/2010/main" val="43040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7EA78-729E-3543-0343-9FE23B725460}"/>
              </a:ext>
            </a:extLst>
          </p:cNvPr>
          <p:cNvSpPr txBox="1"/>
          <p:nvPr/>
        </p:nvSpPr>
        <p:spPr>
          <a:xfrm>
            <a:off x="337952" y="1374681"/>
            <a:ext cx="5333097" cy="88120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출처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ko-KR" altLang="en-US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네이버쇼핑라이브</a:t>
            </a:r>
            <a:endParaRPr lang="en-US" altLang="ko-KR" sz="1300" dirty="0"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수집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Python 3.9.13 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버전</a:t>
            </a:r>
            <a:endParaRPr lang="en-US" altLang="ko-KR" sz="1300" b="1" dirty="0">
              <a:solidFill>
                <a:srgbClr val="FF0000"/>
              </a:solidFill>
              <a:latin typeface="나눔스퀘어"/>
              <a:ea typeface="나눔스퀘어"/>
            </a:endParaRPr>
          </a:p>
          <a:p>
            <a:pPr>
              <a:lnSpc>
                <a:spcPct val="135000"/>
              </a:lnSpc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 </a:t>
            </a:r>
            <a:r>
              <a:rPr lang="ko-KR" altLang="en-US" sz="1300" dirty="0">
                <a:latin typeface="나눔스퀘어"/>
                <a:ea typeface="나눔스퀘어"/>
              </a:rPr>
              <a:t>라이브러리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BeautifulSoup</a:t>
            </a:r>
            <a:r>
              <a:rPr lang="en-US" altLang="ko-KR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, Selenium, Pandas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0507F-678F-0069-9F08-3C23171B0963}"/>
              </a:ext>
            </a:extLst>
          </p:cNvPr>
          <p:cNvSpPr/>
          <p:nvPr/>
        </p:nvSpPr>
        <p:spPr>
          <a:xfrm>
            <a:off x="2239413" y="6541976"/>
            <a:ext cx="3167145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14&gt;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판매자 페이지 예시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689EB9-72F9-06B0-5F0A-AD7AB16513A9}"/>
              </a:ext>
            </a:extLst>
          </p:cNvPr>
          <p:cNvSpPr/>
          <p:nvPr/>
        </p:nvSpPr>
        <p:spPr>
          <a:xfrm>
            <a:off x="8391796" y="6424105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15&gt; </a:t>
            </a:r>
            <a:r>
              <a:rPr lang="ko-KR" altLang="en-US" sz="1000" dirty="0" err="1">
                <a:solidFill>
                  <a:schemeClr val="tx1"/>
                </a:solidFill>
                <a:latin typeface="나눔스퀘어"/>
                <a:ea typeface="나눔스퀘어"/>
              </a:rPr>
              <a:t>네이버쇼핑라이브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 예시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정보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7D454BC-510A-CE25-52E3-18D4D6B9C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8" y="2293633"/>
            <a:ext cx="6639514" cy="428160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C5AC4D-1E17-4576-8F84-999A8351882F}"/>
              </a:ext>
            </a:extLst>
          </p:cNvPr>
          <p:cNvGrpSpPr/>
          <p:nvPr/>
        </p:nvGrpSpPr>
        <p:grpSpPr>
          <a:xfrm>
            <a:off x="7308687" y="1962379"/>
            <a:ext cx="4789745" cy="4320000"/>
            <a:chOff x="7308687" y="1629875"/>
            <a:chExt cx="4789745" cy="4320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5024F7A-54E0-F669-E4C2-EE3D79C4DB8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8687" y="1629875"/>
              <a:ext cx="2340000" cy="4320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FD44796-1CAC-6478-BEE7-0A82FBE337B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8432" y="1629875"/>
              <a:ext cx="234000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429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6956BDE-6146-46EF-BB84-90B8CFF19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09" y="3654126"/>
            <a:ext cx="5370777" cy="30163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E53A5-8052-206C-67F9-0D9D3418F8D9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03586"/>
                </a:solidFill>
                <a:ea typeface="나눔스퀘어 ExtraBold"/>
              </a:rPr>
              <a:t>라이브커머스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데이터 현황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7264E-C57F-382A-C20B-12085EE44CBB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D3503C9-ABF2-46EC-208C-D6120D3D0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62026"/>
              </p:ext>
            </p:extLst>
          </p:nvPr>
        </p:nvGraphicFramePr>
        <p:xfrm>
          <a:off x="969744" y="2024045"/>
          <a:ext cx="3631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2">
                  <a:extLst>
                    <a:ext uri="{9D8B030D-6E8A-4147-A177-3AD203B41FA5}">
                      <a16:colId xmlns:a16="http://schemas.microsoft.com/office/drawing/2014/main" val="161366378"/>
                    </a:ext>
                  </a:extLst>
                </a:gridCol>
                <a:gridCol w="1942310">
                  <a:extLst>
                    <a:ext uri="{9D8B030D-6E8A-4147-A177-3AD203B41FA5}">
                      <a16:colId xmlns:a16="http://schemas.microsoft.com/office/drawing/2014/main" val="1456279846"/>
                    </a:ext>
                  </a:extLst>
                </a:gridCol>
                <a:gridCol w="1177749">
                  <a:extLst>
                    <a:ext uri="{9D8B030D-6E8A-4147-A177-3AD203B41FA5}">
                      <a16:colId xmlns:a16="http://schemas.microsoft.com/office/drawing/2014/main" val="4214322816"/>
                    </a:ext>
                  </a:extLst>
                </a:gridCol>
              </a:tblGrid>
              <a:tr h="180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투어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91633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채널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223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47583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2,360,296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605124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894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375671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10,584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2820"/>
                  </a:ext>
                </a:extLst>
              </a:tr>
              <a:tr h="230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평균 동영상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4.01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546401"/>
                  </a:ext>
                </a:extLst>
              </a:tr>
              <a:tr h="23073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구독자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3,000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154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9162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3,001 ~ 5,000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8295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5,001 ~ 10,000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24914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10,001 ~ 50,000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32510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50,001 ~ 100,000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573037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100,001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01637"/>
                  </a:ext>
                </a:extLst>
              </a:tr>
              <a:tr h="23073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동영상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 ~ 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032604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 ~ 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435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 ~ 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358005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11 ~ 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927871"/>
                  </a:ext>
                </a:extLst>
              </a:tr>
              <a:tr h="230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 ~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2273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1C2698-FFDF-AFB5-5633-A45994397D5A}"/>
              </a:ext>
            </a:extLst>
          </p:cNvPr>
          <p:cNvSpPr txBox="1"/>
          <p:nvPr/>
        </p:nvSpPr>
        <p:spPr>
          <a:xfrm>
            <a:off x="886515" y="1654132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분야 채널 현황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1F82E8-BDB7-4D30-9958-92549D70C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10" y="760600"/>
            <a:ext cx="5370776" cy="30163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1FE42D-28ED-6915-5244-BDB5AE80EED6}"/>
              </a:ext>
            </a:extLst>
          </p:cNvPr>
          <p:cNvSpPr/>
          <p:nvPr/>
        </p:nvSpPr>
        <p:spPr>
          <a:xfrm>
            <a:off x="7410433" y="6535082"/>
            <a:ext cx="2623527" cy="23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16&gt;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여행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체험분야</a:t>
            </a:r>
            <a:r>
              <a:rPr lang="en-US" altLang="ko-KR" sz="1000" dirty="0">
                <a:solidFill>
                  <a:schemeClr val="tx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스퀘어"/>
                <a:ea typeface="나눔스퀘어"/>
              </a:rPr>
              <a:t>현황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7B313-0E33-41AA-B0BC-575BF2851B59}"/>
              </a:ext>
            </a:extLst>
          </p:cNvPr>
          <p:cNvSpPr txBox="1"/>
          <p:nvPr/>
        </p:nvSpPr>
        <p:spPr>
          <a:xfrm>
            <a:off x="329324" y="1276012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19047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218271" y="1886302"/>
            <a:ext cx="11383179" cy="420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라이브커머스의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전체 동영상 수는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329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894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동영상이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본 연구에서는 다음과 같은 동영상을 먼저 제거하였음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한 채널이 너무 많은 부분을 차지하는 것을 방지하기 위해 채널당 동영상 수를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제한함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동영상이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개가 넘어가는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채널의 경우에는 최신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동영상을 사용하였음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개인 데이터는 모두 삭제함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 결과 투어전문몰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408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292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개로 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데이터를 사용함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동영상 데이터에는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184,697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명의 유저의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547,918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채팅 데이터가 포함되어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해당 데이터의 채팅을 모두 추출한 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OKT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형태소 분석기를 이용하여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이러한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결과 최종적으로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~~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단어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~~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개를 제거하고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~~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단어가 포함 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1BE838-6FC2-450D-B667-3B6F4D66CD16}"/>
              </a:ext>
            </a:extLst>
          </p:cNvPr>
          <p:cNvSpPr txBox="1"/>
          <p:nvPr/>
        </p:nvSpPr>
        <p:spPr>
          <a:xfrm>
            <a:off x="2657270" y="1323451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08403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DACF625-6EE2-92E8-44E5-EBDBE817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72" y="1141802"/>
            <a:ext cx="3022728" cy="457439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분석용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DEB69CE-2FC3-AB04-6CE2-541B1B81084C}"/>
              </a:ext>
            </a:extLst>
          </p:cNvPr>
          <p:cNvSpPr txBox="1"/>
          <p:nvPr/>
        </p:nvSpPr>
        <p:spPr>
          <a:xfrm>
            <a:off x="93054" y="5211163"/>
            <a:ext cx="928528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동영상으로부터 채팅 데이터 추출 이후 본 연구와 상관이 없는 채팅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이벤트 참여형 채팅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을 찾아 제거함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파이썬의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KoNLPy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OKT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형태소 분석기를 이용하여 채팅 데이터를 정규화 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좋아용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좋아요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이후 추출된 단어 중 길이가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단어는 모두 제거하여 사용함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Google Shape;330;p27">
            <a:extLst>
              <a:ext uri="{FF2B5EF4-FFF2-40B4-BE49-F238E27FC236}">
                <a16:creationId xmlns:a16="http://schemas.microsoft.com/office/drawing/2014/main" id="{13084D80-CDFF-3813-78B1-C24BC3B06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666915"/>
              </p:ext>
            </p:extLst>
          </p:nvPr>
        </p:nvGraphicFramePr>
        <p:xfrm>
          <a:off x="363747" y="2338542"/>
          <a:ext cx="8215933" cy="26245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7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6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221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토픽 추출 전처리 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판단근거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기준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예시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35"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OKT(Open Korean Text)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채팅 문장을 형태소 단위로 쪼개 줌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만을 추출하여 토픽 단어</a:t>
                      </a:r>
                      <a:endParaRPr lang="en-US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 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- Python </a:t>
                      </a:r>
                      <a:r>
                        <a:rPr lang="en-US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Konlpy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라이브러리의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OKT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(Open Korean Text)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형태소 분석기 이용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채팅 문장을 형태소 단위로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쪼개줌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스퀘어 Extra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이 중에서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동사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스퀘어 ExtraBold" panose="020B0600000101010101" pitchFamily="50" charset="-127"/>
                          <a:cs typeface="+mn-cs"/>
                          <a:sym typeface="Arial"/>
                        </a:rPr>
                        <a:t>만을 추출하여 토픽 단어로 사용함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“와 이 제품 정말 너무 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~~~ ^^”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제품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명사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멋져요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형용사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)]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-&gt;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정말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너무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, ~~~, ^^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등의 단어는 토픽에 포함되지 않음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307416"/>
                  </a:ext>
                </a:extLst>
              </a:tr>
              <a:tr h="23973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명사화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기호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/, (, ), &amp;, @, #, $, %, -, \,~~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이모티콘 삭제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👍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😅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^^,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ㅡㅡ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^-^, :)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Quattrocento San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3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문장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구매인증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숫자가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자리 이상 연속되는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인사어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안녕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방가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반가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반갑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하이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73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질문어 분류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 [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요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용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까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죠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죵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여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염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?]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가 포함되는 경우</a:t>
                      </a:r>
                      <a:endParaRPr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D33D5BA-F810-D0C5-B408-71FF06BC1E15}"/>
              </a:ext>
            </a:extLst>
          </p:cNvPr>
          <p:cNvSpPr/>
          <p:nvPr/>
        </p:nvSpPr>
        <p:spPr>
          <a:xfrm>
            <a:off x="9286875" y="5607738"/>
            <a:ext cx="2838529" cy="29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나눔스퀘어"/>
                <a:ea typeface="나눔스퀘어"/>
              </a:rPr>
              <a:t>17&gt; KNU</a:t>
            </a:r>
            <a:r>
              <a:rPr lang="ko-KR" altLang="en-US" sz="1200" dirty="0">
                <a:solidFill>
                  <a:schemeClr val="tx1"/>
                </a:solidFill>
                <a:latin typeface="나눔스퀘어"/>
                <a:ea typeface="나눔스퀘어"/>
              </a:rPr>
              <a:t> 한국어 감성 사전 통계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7EA1F-18F0-47CA-9629-80E1A797B8CA}"/>
              </a:ext>
            </a:extLst>
          </p:cNvPr>
          <p:cNvSpPr txBox="1"/>
          <p:nvPr/>
        </p:nvSpPr>
        <p:spPr>
          <a:xfrm>
            <a:off x="2523104" y="200733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감성분석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A106DA-9B08-D6F5-9ED4-C57FF45CA138}"/>
              </a:ext>
            </a:extLst>
          </p:cNvPr>
          <p:cNvSpPr txBox="1"/>
          <p:nvPr/>
        </p:nvSpPr>
        <p:spPr>
          <a:xfrm>
            <a:off x="336688" y="1415432"/>
            <a:ext cx="5187788" cy="3410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5000"/>
              </a:lnSpc>
              <a:spcBef>
                <a:spcPts val="0"/>
              </a:spcBef>
              <a:buClr>
                <a:srgbClr val="002060"/>
              </a:buClr>
              <a:defRPr/>
            </a:pPr>
            <a:r>
              <a:rPr lang="en-US" altLang="ko-KR" sz="1300" dirty="0">
                <a:latin typeface="나눔스퀘어"/>
                <a:ea typeface="나눔스퀘어"/>
              </a:rPr>
              <a:t>-</a:t>
            </a:r>
            <a:r>
              <a:rPr lang="ko-KR" altLang="en-US" sz="1300" dirty="0">
                <a:latin typeface="나눔스퀘어"/>
                <a:ea typeface="나눔스퀘어"/>
              </a:rPr>
              <a:t> 방법</a:t>
            </a:r>
            <a:r>
              <a:rPr lang="en-US" altLang="ko-KR" sz="1300" dirty="0">
                <a:latin typeface="나눔스퀘어"/>
                <a:ea typeface="나눔스퀘어"/>
              </a:rPr>
              <a:t>: </a:t>
            </a:r>
            <a:r>
              <a:rPr lang="en-US" altLang="ko-KR" sz="1300" b="1" dirty="0" err="1">
                <a:solidFill>
                  <a:srgbClr val="FF0000"/>
                </a:solidFill>
                <a:latin typeface="나눔스퀘어"/>
                <a:ea typeface="나눔스퀘어"/>
              </a:rPr>
              <a:t>KoNLPy</a:t>
            </a:r>
            <a:r>
              <a:rPr lang="ko-KR" altLang="en-US" sz="1300" b="1" dirty="0">
                <a:solidFill>
                  <a:srgbClr val="FF0000"/>
                </a:solidFill>
                <a:latin typeface="나눔스퀘어"/>
                <a:ea typeface="나눔스퀘어"/>
              </a:rPr>
              <a:t>의 형태소 분석기 이용</a:t>
            </a:r>
            <a:endParaRPr lang="en-US" altLang="ko-KR" sz="1300" dirty="0">
              <a:latin typeface="나눔스퀘어"/>
              <a:ea typeface="나눔스퀘어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CC6D6-5DC2-4CEC-85D4-13041570C3F6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99688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46D6-449C-5C39-7506-00F51345C3A4}"/>
              </a:ext>
            </a:extLst>
          </p:cNvPr>
          <p:cNvSpPr txBox="1"/>
          <p:nvPr/>
        </p:nvSpPr>
        <p:spPr>
          <a:xfrm>
            <a:off x="218271" y="760600"/>
            <a:ext cx="670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관련 현황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D35289-0382-434B-BBB6-D810E3B4C96F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1E1136-40D3-459E-8E1A-1DF6F8DB5E04}"/>
              </a:ext>
            </a:extLst>
          </p:cNvPr>
          <p:cNvSpPr txBox="1"/>
          <p:nvPr/>
        </p:nvSpPr>
        <p:spPr>
          <a:xfrm>
            <a:off x="2809670" y="723380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0AB16F-80E2-4001-8ED9-AD50BB0E7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73769"/>
              </p:ext>
            </p:extLst>
          </p:nvPr>
        </p:nvGraphicFramePr>
        <p:xfrm>
          <a:off x="218271" y="2361364"/>
          <a:ext cx="11811488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81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3764364183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3503330072"/>
                    </a:ext>
                  </a:extLst>
                </a:gridCol>
                <a:gridCol w="845740">
                  <a:extLst>
                    <a:ext uri="{9D8B030D-6E8A-4147-A177-3AD203B41FA5}">
                      <a16:colId xmlns:a16="http://schemas.microsoft.com/office/drawing/2014/main" val="1961300008"/>
                    </a:ext>
                  </a:extLst>
                </a:gridCol>
                <a:gridCol w="724717">
                  <a:extLst>
                    <a:ext uri="{9D8B030D-6E8A-4147-A177-3AD203B41FA5}">
                      <a16:colId xmlns:a16="http://schemas.microsoft.com/office/drawing/2014/main" val="160585932"/>
                    </a:ext>
                  </a:extLst>
                </a:gridCol>
                <a:gridCol w="785229">
                  <a:extLst>
                    <a:ext uri="{9D8B030D-6E8A-4147-A177-3AD203B41FA5}">
                      <a16:colId xmlns:a16="http://schemas.microsoft.com/office/drawing/2014/main" val="100564306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4278208470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324612418"/>
                    </a:ext>
                  </a:extLst>
                </a:gridCol>
                <a:gridCol w="898441">
                  <a:extLst>
                    <a:ext uri="{9D8B030D-6E8A-4147-A177-3AD203B41FA5}">
                      <a16:colId xmlns:a16="http://schemas.microsoft.com/office/drawing/2014/main" val="110912692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일반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이벤트성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인사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질문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채팅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유저당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긍정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부정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중립 채팅 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(GPT)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감성 점수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KoBERT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547,918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688086763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782.74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654.22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48.33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33.55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46.62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263.85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5.04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427.82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25.19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305.65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0.58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-0.16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102.75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80.75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9.75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2.38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51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0.45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373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77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3.6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183.5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164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0.46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0.59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0.60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1,268.5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964.25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39.25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64.25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352.25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5.91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</a:rPr>
                        <a:t>613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495.5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0.63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0.72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86016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4,168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3,578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687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333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431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2,442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63.68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2,972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612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2,375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1.67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</a:rPr>
                        <a:t>1.33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628685330"/>
                  </a:ext>
                </a:extLst>
              </a:tr>
            </a:tbl>
          </a:graphicData>
        </a:graphic>
      </p:graphicFrame>
      <p:sp>
        <p:nvSpPr>
          <p:cNvPr id="21" name="TextBox 12">
            <a:extLst>
              <a:ext uri="{FF2B5EF4-FFF2-40B4-BE49-F238E27FC236}">
                <a16:creationId xmlns:a16="http://schemas.microsoft.com/office/drawing/2014/main" id="{126D0A84-E120-4C36-985C-B95D47D8FFDB}"/>
              </a:ext>
            </a:extLst>
          </p:cNvPr>
          <p:cNvSpPr txBox="1"/>
          <p:nvPr/>
        </p:nvSpPr>
        <p:spPr>
          <a:xfrm>
            <a:off x="218271" y="1694357"/>
            <a:ext cx="11383179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분석에 포함된 총 동영상은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700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총 채널은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199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5022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91908"/>
              </p:ext>
            </p:extLst>
          </p:nvPr>
        </p:nvGraphicFramePr>
        <p:xfrm>
          <a:off x="122504" y="1656367"/>
          <a:ext cx="8842668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758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889104485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913626679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61367102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96133206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6639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1,833.74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510955" y="4212354"/>
            <a:ext cx="386861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가정이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2.10e-09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1E5A76-0CBA-44EB-86C4-1674B436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4" y="4252890"/>
            <a:ext cx="8457176" cy="2549857"/>
          </a:xfrm>
          <a:prstGeom prst="rect">
            <a:avLst/>
          </a:prstGeom>
        </p:spPr>
      </p:pic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4D764F9-AF1A-C7EE-8D73-AFC9DBE89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71" y="1631686"/>
            <a:ext cx="3226829" cy="24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9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08371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dirty="0">
                          <a:effectLst/>
                        </a:rPr>
                        <a:t>0.8620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**0.0012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effectLst/>
                        </a:rPr>
                        <a:t>0.1652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차이가 없으며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또한 차이가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각각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통계적으로 유의미한 차이가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0693-2C4E-45F7-A2F1-A72CFA127A60}"/>
              </a:ext>
            </a:extLst>
          </p:cNvPr>
          <p:cNvSpPr txBox="1"/>
          <p:nvPr/>
        </p:nvSpPr>
        <p:spPr>
          <a:xfrm>
            <a:off x="546551" y="1022726"/>
            <a:ext cx="10715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1150002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29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10750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10248"/>
              </p:ext>
            </p:extLst>
          </p:nvPr>
        </p:nvGraphicFramePr>
        <p:xfrm>
          <a:off x="54325" y="1598879"/>
          <a:ext cx="8839991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711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57486309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80728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0.4106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474171" y="4220414"/>
            <a:ext cx="379988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1.15e-20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61A0038-A09F-4722-A82B-328F024D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380"/>
            <a:ext cx="8474171" cy="2520119"/>
          </a:xfrm>
          <a:prstGeom prst="rect">
            <a:avLst/>
          </a:prstGeom>
        </p:spPr>
      </p:pic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C776D50C-91D0-8553-FA0A-1F36B2060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10" y="1666330"/>
            <a:ext cx="3270526" cy="2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0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5981C-4EED-DEF7-E8B2-F6F666344795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5B81B5-8E1D-28D2-C158-4670AC2CC3A3}"/>
              </a:ext>
            </a:extLst>
          </p:cNvPr>
          <p:cNvGrpSpPr/>
          <p:nvPr/>
        </p:nvGrpSpPr>
        <p:grpSpPr>
          <a:xfrm>
            <a:off x="713192" y="3777243"/>
            <a:ext cx="11311748" cy="2959390"/>
            <a:chOff x="2971599" y="1535077"/>
            <a:chExt cx="9122385" cy="31205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BD9DE2-09D0-3DFE-7C97-B1C49DDDEF10}"/>
                </a:ext>
              </a:extLst>
            </p:cNvPr>
            <p:cNvSpPr txBox="1"/>
            <p:nvPr/>
          </p:nvSpPr>
          <p:spPr>
            <a:xfrm>
              <a:off x="2971599" y="1535077"/>
              <a:ext cx="8976782" cy="7805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소비자가 실시간 스트리밍 방송을 시청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하면서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쇼호스트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 및 참여자들과 실시간 채팅 등의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상호작용을 통해 상품을 구매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하는 새로운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전자상거래 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방식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박준영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</a:t>
              </a:r>
              <a:r>
                <a:rPr lang="ko-KR" altLang="en-US" sz="1500" dirty="0" err="1">
                  <a:latin typeface="나눔스퀘어 ExtraBold"/>
                  <a:ea typeface="나눔스퀘어 ExtraBold"/>
                </a:rPr>
                <a:t>양성병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, 2022)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8552A-8291-4251-D368-066B7E5B1FBA}"/>
                </a:ext>
              </a:extLst>
            </p:cNvPr>
            <p:cNvSpPr txBox="1"/>
            <p:nvPr/>
          </p:nvSpPr>
          <p:spPr>
            <a:xfrm>
              <a:off x="3115399" y="2384061"/>
              <a:ext cx="8978585" cy="2271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초기</a:t>
              </a:r>
              <a:r>
                <a:rPr lang="ko-KR" altLang="en-US" sz="1300" dirty="0">
                  <a:ea typeface="나눔스퀘어"/>
                </a:rPr>
                <a:t>의 </a:t>
              </a:r>
              <a:r>
                <a:rPr lang="ko-KR" altLang="en-US" sz="1300" dirty="0" err="1">
                  <a:ea typeface="나눔스퀘어"/>
                </a:rPr>
                <a:t>라이브커머스는</a:t>
              </a:r>
              <a:r>
                <a:rPr lang="ko-KR" altLang="en-US" sz="1300" dirty="0">
                  <a:ea typeface="나눔스퀘어"/>
                </a:rPr>
                <a:t> 디지털 네이티브인 </a:t>
              </a:r>
              <a:r>
                <a:rPr lang="en-US" altLang="ko-KR" sz="1300" dirty="0">
                  <a:ea typeface="나눔스퀘어"/>
                </a:rPr>
                <a:t>MZ</a:t>
              </a:r>
              <a:r>
                <a:rPr lang="ko-KR" altLang="en-US" sz="1300" dirty="0">
                  <a:ea typeface="나눔스퀘어"/>
                </a:rPr>
                <a:t>세대가 더 친숙하게 느끼는 것으로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  </a:t>
              </a:r>
              <a:r>
                <a:rPr lang="ko-KR" altLang="en-US" sz="1300" dirty="0">
                  <a:ea typeface="나눔스퀘어"/>
                </a:rPr>
                <a:t>나타나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유지연</a:t>
              </a:r>
              <a:r>
                <a:rPr lang="en-US" altLang="ko-KR" sz="1300" dirty="0">
                  <a:ea typeface="나눔스퀘어"/>
                </a:rPr>
                <a:t>, 2021),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젊은 층을 대상으로 패션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뷰티 등의 상품을 주로 취급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ea typeface="나눔스퀘어"/>
                </a:rPr>
                <a:t> - </a:t>
              </a:r>
              <a:r>
                <a:rPr lang="ko-KR" altLang="en-US" sz="1300" dirty="0">
                  <a:ea typeface="나눔스퀘어"/>
                </a:rPr>
                <a:t>코로나 </a:t>
              </a:r>
              <a:r>
                <a:rPr lang="en-US" altLang="ko-KR" sz="1300" dirty="0">
                  <a:ea typeface="나눔스퀘어"/>
                </a:rPr>
                <a:t>19</a:t>
              </a:r>
              <a:r>
                <a:rPr lang="ko-KR" altLang="en-US" sz="1300" dirty="0">
                  <a:ea typeface="나눔스퀘어"/>
                </a:rPr>
                <a:t>로 인해 온라인 쇼핑의 편의성을 경험하고 학습하게 된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중장년층으로 </a:t>
              </a:r>
              <a:endParaRPr lang="en-US" altLang="ko-KR" sz="1300" dirty="0"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   소비층이 확대</a:t>
              </a:r>
              <a:r>
                <a:rPr lang="ko-KR" altLang="en-US" sz="1300" dirty="0">
                  <a:ea typeface="나눔스퀘어"/>
                </a:rPr>
                <a:t>되면서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정연승</a:t>
              </a:r>
              <a:r>
                <a:rPr lang="en-US" altLang="ko-KR" sz="1300" dirty="0">
                  <a:ea typeface="나눔스퀘어"/>
                </a:rPr>
                <a:t>, 2020)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식품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명품</a:t>
              </a: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가전 등 판매 품목이</a:t>
              </a:r>
              <a:r>
                <a:rPr lang="ko-KR" altLang="en-US" sz="1300" dirty="0"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ea typeface="나눔스퀘어"/>
                </a:rPr>
                <a:t>다양화됨</a:t>
              </a:r>
              <a:endParaRPr lang="en-US" altLang="ko-KR" sz="1300" b="1" dirty="0">
                <a:solidFill>
                  <a:srgbClr val="003586"/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ea typeface="나눔스퀘어"/>
                </a:rPr>
                <a:t>   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 err="1">
                  <a:ea typeface="나눔스퀘어"/>
                </a:rPr>
                <a:t>김나경</a:t>
              </a:r>
              <a:r>
                <a:rPr lang="ko-KR" altLang="en-US" sz="1300" dirty="0">
                  <a:ea typeface="나눔스퀘어"/>
                </a:rPr>
                <a:t> 등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ea typeface="나눔스퀘어"/>
                </a:rPr>
                <a:t> </a:t>
              </a:r>
              <a:r>
                <a:rPr lang="en-US" altLang="ko-KR" sz="1300" dirty="0">
                  <a:ea typeface="나눔스퀘어"/>
                </a:rPr>
                <a:t>- </a:t>
              </a:r>
              <a:r>
                <a:rPr lang="ko-KR" altLang="en-US" sz="1300" dirty="0">
                  <a:ea typeface="나눔스퀘어"/>
                </a:rPr>
                <a:t>서울시의 </a:t>
              </a:r>
              <a:r>
                <a:rPr lang="en-US" altLang="ko-KR" sz="1300" dirty="0">
                  <a:ea typeface="나눔스퀘어"/>
                </a:rPr>
                <a:t>2021</a:t>
              </a:r>
              <a:r>
                <a:rPr lang="ko-KR" altLang="en-US" sz="1300" dirty="0">
                  <a:ea typeface="나눔스퀘어"/>
                </a:rPr>
                <a:t>년 조사에 의하면</a:t>
              </a:r>
              <a:r>
                <a:rPr lang="en-US" altLang="ko-KR" sz="1300" dirty="0">
                  <a:ea typeface="나눔스퀘어"/>
                </a:rPr>
                <a:t>, ‘20</a:t>
              </a:r>
              <a:r>
                <a:rPr lang="ko-KR" altLang="en-US" sz="1300" dirty="0">
                  <a:ea typeface="나눔스퀘어"/>
                </a:rPr>
                <a:t>년에 비해 이용률이 </a:t>
              </a:r>
              <a:r>
                <a:rPr lang="en-US" altLang="ko-KR" sz="1300" dirty="0">
                  <a:ea typeface="나눔스퀘어"/>
                </a:rPr>
                <a:t>2</a:t>
              </a:r>
              <a:r>
                <a:rPr lang="ko-KR" altLang="en-US" sz="1300" dirty="0">
                  <a:ea typeface="나눔스퀘어"/>
                </a:rPr>
                <a:t>배 이상 증가 하였으며</a:t>
              </a:r>
              <a:r>
                <a:rPr lang="en-US" altLang="ko-KR" sz="1300" dirty="0">
                  <a:ea typeface="나눔스퀘어"/>
                </a:rPr>
                <a:t>, 20</a:t>
              </a:r>
              <a:r>
                <a:rPr lang="ko-KR" altLang="en-US" sz="1300" dirty="0">
                  <a:ea typeface="나눔스퀘어"/>
                </a:rPr>
                <a:t>대</a:t>
              </a:r>
              <a:r>
                <a:rPr lang="en-US" altLang="ko-KR" sz="1300" dirty="0">
                  <a:ea typeface="나눔스퀘어"/>
                </a:rPr>
                <a:t>~50</a:t>
              </a:r>
              <a:r>
                <a:rPr lang="ko-KR" altLang="en-US" sz="1300" dirty="0">
                  <a:ea typeface="나눔스퀘어"/>
                </a:rPr>
                <a:t>대에서 비교적 고른 분포를 보임</a:t>
              </a:r>
              <a:r>
                <a:rPr lang="en-US" altLang="ko-KR" sz="1300" dirty="0">
                  <a:ea typeface="나눔스퀘어"/>
                </a:rPr>
                <a:t>(</a:t>
              </a:r>
              <a:r>
                <a:rPr lang="ko-KR" altLang="en-US" sz="1300" dirty="0">
                  <a:ea typeface="나눔스퀘어"/>
                </a:rPr>
                <a:t>최은희</a:t>
              </a:r>
              <a:r>
                <a:rPr lang="en-US" altLang="ko-KR" sz="1300" dirty="0">
                  <a:ea typeface="나눔스퀘어"/>
                </a:rPr>
                <a:t>, 2022)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2CA213-035E-A466-78C9-A0F604A9416D}"/>
              </a:ext>
            </a:extLst>
          </p:cNvPr>
          <p:cNvGrpSpPr/>
          <p:nvPr/>
        </p:nvGrpSpPr>
        <p:grpSpPr>
          <a:xfrm>
            <a:off x="784994" y="1615868"/>
            <a:ext cx="11311748" cy="2052554"/>
            <a:chOff x="2971599" y="1535076"/>
            <a:chExt cx="9122385" cy="2164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E5A0C1-DA64-18AF-A882-008065EECF0C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코로나 팬데믹의 영향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으로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비대면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/>
                  <a:ea typeface="나눔스퀘어 ExtraBold"/>
                </a:rPr>
                <a:t> 소비문화가 확산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되면서</a:t>
              </a:r>
              <a:r>
                <a:rPr lang="ko-KR" altLang="en-US" sz="1500" b="1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라이브 스트리밍</a:t>
              </a:r>
              <a:r>
                <a:rPr lang="en-US" altLang="ko-KR" sz="1500" dirty="0">
                  <a:ea typeface="나눔스퀘어 ExtraBold"/>
                </a:rPr>
                <a:t>(Live Streaming)</a:t>
              </a:r>
              <a:r>
                <a:rPr lang="ko-KR" altLang="en-US" sz="1500" dirty="0">
                  <a:ea typeface="나눔스퀘어 ExtraBold"/>
                </a:rPr>
                <a:t>과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 온라인 쇼핑</a:t>
              </a:r>
              <a:r>
                <a:rPr lang="en-US" altLang="ko-KR" sz="1500" dirty="0">
                  <a:ea typeface="나눔스퀘어 ExtraBold"/>
                </a:rPr>
                <a:t>(e-Commerce)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이 </a:t>
              </a:r>
              <a:endParaRPr lang="en-US" altLang="ko-KR" sz="1500" b="1" dirty="0">
                <a:solidFill>
                  <a:srgbClr val="003586"/>
                </a:solidFill>
                <a:ea typeface="나눔스퀘어 ExtraBold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ea typeface="나눔스퀘어 ExtraBold"/>
                </a:rPr>
                <a:t>    </a:t>
              </a:r>
              <a:r>
                <a:rPr lang="ko-KR" altLang="en-US" sz="1500" b="1" dirty="0">
                  <a:solidFill>
                    <a:srgbClr val="003586"/>
                  </a:solidFill>
                  <a:ea typeface="나눔스퀘어 ExtraBold"/>
                </a:rPr>
                <a:t>결합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한 형태의 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‘</a:t>
              </a:r>
              <a:r>
                <a:rPr lang="ko-KR" altLang="en-US" sz="1500" b="1" dirty="0" err="1">
                  <a:solidFill>
                    <a:srgbClr val="003586"/>
                  </a:solidFill>
                  <a:ea typeface="나눔스퀘어 ExtraBold"/>
                </a:rPr>
                <a:t>라이브커머스</a:t>
              </a:r>
              <a:r>
                <a:rPr lang="en-US" altLang="ko-KR" sz="1500" dirty="0">
                  <a:latin typeface="나눔스퀘어 ExtraBold"/>
                  <a:ea typeface="나눔스퀘어 ExtraBold"/>
                </a:rPr>
                <a:t>(Live Commerce)</a:t>
              </a:r>
              <a:r>
                <a:rPr lang="en-US" altLang="ko-KR" sz="1500" b="1" dirty="0">
                  <a:latin typeface="나눔스퀘어 ExtraBold"/>
                  <a:ea typeface="나눔스퀘어 ExtraBold"/>
                </a:rPr>
                <a:t>’</a:t>
              </a:r>
              <a:r>
                <a:rPr lang="ko-KR" altLang="en-US" sz="1500" dirty="0">
                  <a:latin typeface="나눔스퀘어 ExtraBold"/>
                  <a:ea typeface="나눔스퀘어 ExtraBold"/>
                </a:rPr>
                <a:t>가 등장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김소담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, 2021)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70FBCC-A68C-AB03-6B17-EC0F18B762D2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322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홈쇼핑과 유사하지만 방송의 규격에서 벗어나 시</a:t>
              </a:r>
              <a:r>
                <a:rPr lang="en-US" altLang="ko-KR" sz="1300" dirty="0">
                  <a:latin typeface="나눔스퀘어"/>
                  <a:ea typeface="나눔스퀘어"/>
                </a:rPr>
                <a:t>·</a:t>
              </a:r>
              <a:r>
                <a:rPr lang="ko-KR" altLang="en-US" sz="1300" dirty="0">
                  <a:latin typeface="나눔스퀘어"/>
                  <a:ea typeface="나눔스퀘어"/>
                </a:rPr>
                <a:t>공간의 제약을 받지 않으며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온라인 플랫폼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네이버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카카오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쿠팡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)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통해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누구나 상품 및 서비스를 판매</a:t>
              </a:r>
              <a:r>
                <a:rPr lang="ko-KR" altLang="en-US" sz="1300" dirty="0">
                  <a:latin typeface="나눔스퀘어"/>
                  <a:ea typeface="나눔스퀘어"/>
                </a:rPr>
                <a:t>할 수 있는 시스템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- </a:t>
              </a:r>
              <a:r>
                <a:rPr lang="ko-KR" altLang="en-US" sz="1300" dirty="0">
                  <a:latin typeface="나눔스퀘어"/>
                  <a:ea typeface="나눔스퀘어"/>
                </a:rPr>
                <a:t>소비자는 매장에 직접 방문한 것 같은 현장감을 느끼고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오락성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흥미성</a:t>
              </a:r>
              <a:r>
                <a:rPr lang="ko-KR" altLang="en-US" sz="1300" dirty="0">
                  <a:latin typeface="나눔스퀘어"/>
                  <a:ea typeface="나눔스퀘어"/>
                </a:rPr>
                <a:t> 및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쇼호스트의</a:t>
              </a:r>
              <a:r>
                <a:rPr lang="ko-KR" altLang="en-US" sz="1300" dirty="0">
                  <a:latin typeface="나눔스퀘어"/>
                  <a:ea typeface="나눔스퀘어"/>
                </a:rPr>
                <a:t> 역할이 더해져 라이브 방송에 대한 수요가 급증함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변정선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latin typeface="나눔스퀘어"/>
                  <a:ea typeface="나눔스퀘어"/>
                </a:rPr>
                <a:t> 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0C315F-02F9-B7E2-E35F-9CBEEF73F8D0}"/>
              </a:ext>
            </a:extLst>
          </p:cNvPr>
          <p:cNvGrpSpPr/>
          <p:nvPr/>
        </p:nvGrpSpPr>
        <p:grpSpPr>
          <a:xfrm>
            <a:off x="7322411" y="4365043"/>
            <a:ext cx="4700293" cy="1960716"/>
            <a:chOff x="7386119" y="3731644"/>
            <a:chExt cx="4710624" cy="182618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1B0E91-4934-BC28-E16B-1175A50A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119" y="3731644"/>
              <a:ext cx="4710624" cy="152718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24E679-BC4C-2991-280D-BBEB9381D71E}"/>
                </a:ext>
              </a:extLst>
            </p:cNvPr>
            <p:cNvSpPr txBox="1"/>
            <p:nvPr/>
          </p:nvSpPr>
          <p:spPr>
            <a:xfrm>
              <a:off x="8266943" y="5328505"/>
              <a:ext cx="3027519" cy="22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1&gt;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이용 </a:t>
              </a:r>
              <a:r>
                <a:rPr lang="ko-KR" altLang="en-US" sz="1000" dirty="0" err="1"/>
                <a:t>경험률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최은희</a:t>
              </a:r>
              <a:r>
                <a:rPr lang="en-US" altLang="ko-KR" sz="1000" dirty="0"/>
                <a:t>, 2022)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4862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03432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dirty="0">
                          <a:effectLst/>
                        </a:rPr>
                        <a:t>0.1596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effectLst/>
                        </a:rPr>
                        <a:t>**0.0029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794175"/>
            <a:ext cx="11645449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 숫자의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간에는 모두 통계적으로 유의한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집단은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유의함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61D26-B1F1-45E6-975D-DE465A0CE56F}"/>
              </a:ext>
            </a:extLst>
          </p:cNvPr>
          <p:cNvSpPr txBox="1"/>
          <p:nvPr/>
        </p:nvSpPr>
        <p:spPr>
          <a:xfrm>
            <a:off x="546551" y="1022726"/>
            <a:ext cx="1091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FBB07B9D-B9E6-42F9-B577-E738ACAEB668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236830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750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597471"/>
              </p:ext>
            </p:extLst>
          </p:nvPr>
        </p:nvGraphicFramePr>
        <p:xfrm>
          <a:off x="70462" y="1561669"/>
          <a:ext cx="8598760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500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096126943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8226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303.12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0.4691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152.09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0.3983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67.25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0.2518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0.3596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220808" y="4076205"/>
            <a:ext cx="3900730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=2.54e-07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6.96e-38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8F7448-13B7-455D-9E20-E4ECEF83B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305"/>
            <a:ext cx="8220808" cy="2519493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1529E1C9-B06D-70DE-B252-B90C815DF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22" y="1484391"/>
            <a:ext cx="3452316" cy="26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20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52286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**0.0040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0.1303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440419"/>
            <a:ext cx="11393403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다른 변수와는 다르게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 값이 작아질 수록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다른 모든 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보이고 있으며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그래프로 관찰했을 때에도 극명하게 차이가 나타나고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유의수준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집단은 통계적으로 유의한 차이를 보이지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>
              <a:lnSpc>
                <a:spcPct val="150000"/>
              </a:lnSpc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2B456-2D73-4C73-BF0B-A841E4A0B6E9}"/>
              </a:ext>
            </a:extLst>
          </p:cNvPr>
          <p:cNvSpPr txBox="1"/>
          <p:nvPr/>
        </p:nvSpPr>
        <p:spPr>
          <a:xfrm>
            <a:off x="546550" y="1022726"/>
            <a:ext cx="11574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감성사전을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C733AD77-0D3A-4AD4-87A3-023BA45AF3DA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185685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A4D2415F-D378-43A9-937D-1160ED60B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85" y="1702166"/>
            <a:ext cx="3407713" cy="25311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364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043679"/>
              </p:ext>
            </p:extLst>
          </p:nvPr>
        </p:nvGraphicFramePr>
        <p:xfrm>
          <a:off x="93054" y="1681242"/>
          <a:ext cx="8681669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16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0.6693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1.02e-16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17EE87-1FEC-4989-ABB3-9431369B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0537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71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475365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**0.0028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0321475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감성사전을 이용한 분석과 다르게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통해 분류된 감성 점수는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집의 통계적으로 유의한 차이가 존재함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감성사전과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유의한 차이는 발견되지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46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2885067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21F7F4D-96AE-4976-18C8-89393B4A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80" y="1637922"/>
            <a:ext cx="3558653" cy="26164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91885"/>
              </p:ext>
            </p:extLst>
          </p:nvPr>
        </p:nvGraphicFramePr>
        <p:xfrm>
          <a:off x="93053" y="1681242"/>
          <a:ext cx="8486627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877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5.6066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0.5963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6.07e-22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3EADB68E-6E17-1977-6364-6F2318BD6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5797"/>
            <a:ext cx="7939454" cy="22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14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197868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1" y="4794175"/>
            <a:ext cx="11204847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유저의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결과는 감성분석과 유사한 양상을 띄며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집단만 통계적으로 유의한 차이가 발견되지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에서 통계적으로 유의미한 차이를 보인다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2765075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710508"/>
              </p:ext>
            </p:extLst>
          </p:nvPr>
        </p:nvGraphicFramePr>
        <p:xfrm>
          <a:off x="93055" y="1681242"/>
          <a:ext cx="8321180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907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63819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25365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0.6815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303.12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0.5662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152.09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67.25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0.5149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1.21e-18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3DBB6E5D-E682-9A36-C7A3-E3D6CD53A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70485"/>
            <a:ext cx="7833946" cy="2313315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5F7AFBEE-0C49-4391-2BC1-94DC0F4AF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47" y="1587612"/>
            <a:ext cx="3631491" cy="26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8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322856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440419"/>
            <a:ext cx="11068088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기존 감성 사전의 결과와 마찬가지로 유저당 채팅의 숫자가 적어질 수록 평균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 사전을 이용한 결과와 유사하게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경우에는 다른 나머지 모든 집단과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통계적으로 유의미한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그러나 감성 사전의 결과와 달리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나머지 집단 간에서는 통계적으로 유의미한 어떠한 차이도 발견되지 않았음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gpt_3.5_turbo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830611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FEE93E1-B87F-232B-9537-E438721D7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13" y="1484391"/>
            <a:ext cx="3522787" cy="26573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39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0" y="1022726"/>
            <a:ext cx="10364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376525"/>
              </p:ext>
            </p:extLst>
          </p:nvPr>
        </p:nvGraphicFramePr>
        <p:xfrm>
          <a:off x="93054" y="1572401"/>
          <a:ext cx="8576159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049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5629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97325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76498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38554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618469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2681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31.55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4.1884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0.5130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169.64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5.8325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374~1,268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209.85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5.7369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1,269~4,168 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1833.74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776.98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4.4221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0.5603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0.6794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=1.31e-05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1.02e-16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F2F806FE-65C7-D42F-E47D-138CA466A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" y="4268427"/>
            <a:ext cx="8050699" cy="241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02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D305EF-8503-EC13-D37D-FFB973ADD645}"/>
              </a:ext>
            </a:extLst>
          </p:cNvPr>
          <p:cNvGrpSpPr/>
          <p:nvPr/>
        </p:nvGrpSpPr>
        <p:grpSpPr>
          <a:xfrm>
            <a:off x="713997" y="3731197"/>
            <a:ext cx="7729474" cy="2585704"/>
            <a:chOff x="2971599" y="1524497"/>
            <a:chExt cx="9122385" cy="27264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2FBA0A-4A28-4A3E-890D-166A073BCC2F}"/>
                </a:ext>
              </a:extLst>
            </p:cNvPr>
            <p:cNvSpPr txBox="1"/>
            <p:nvPr/>
          </p:nvSpPr>
          <p:spPr>
            <a:xfrm>
              <a:off x="2971599" y="1524497"/>
              <a:ext cx="9122385" cy="8016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말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라이브커머스가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본격 도입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되었으며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인하여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성장이 가속화됨</a:t>
              </a:r>
              <a:endPara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정연승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D2E04-010E-2F82-C196-78E878FF20A4}"/>
                </a:ext>
              </a:extLst>
            </p:cNvPr>
            <p:cNvSpPr txBox="1"/>
            <p:nvPr/>
          </p:nvSpPr>
          <p:spPr>
            <a:xfrm>
              <a:off x="3115399" y="2295869"/>
              <a:ext cx="8978585" cy="19551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-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3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 안팎의 시장 규모였던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라이브커머스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시장이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2025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25</a:t>
              </a:r>
              <a:r>
                <a:rPr lang="ko-KR" altLang="en-US" sz="1300" dirty="0">
                  <a:latin typeface="나눔스퀘어"/>
                  <a:ea typeface="나눔스퀘어"/>
                </a:rPr>
                <a:t>조원대로 커질 것이란 전망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 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김아름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2023)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서울시의 </a:t>
              </a:r>
              <a:r>
                <a:rPr lang="en-US" altLang="ko-KR" sz="1300" dirty="0">
                  <a:latin typeface="나눔스퀘어"/>
                  <a:ea typeface="나눔스퀘어"/>
                </a:rPr>
                <a:t>2021</a:t>
              </a:r>
              <a:r>
                <a:rPr lang="ko-KR" altLang="en-US" sz="1300" dirty="0">
                  <a:latin typeface="나눔스퀘어"/>
                  <a:ea typeface="나눔스퀘어"/>
                </a:rPr>
                <a:t>년 </a:t>
              </a:r>
              <a:r>
                <a:rPr lang="en-US" altLang="ko-KR" sz="1300" dirty="0">
                  <a:latin typeface="나눔스퀘어"/>
                  <a:ea typeface="나눔스퀘어"/>
                </a:rPr>
                <a:t>12</a:t>
              </a:r>
              <a:r>
                <a:rPr lang="ko-KR" altLang="en-US" sz="1300" dirty="0">
                  <a:latin typeface="나눔스퀘어"/>
                  <a:ea typeface="나눔스퀘어"/>
                </a:rPr>
                <a:t>월 조사 결과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중복응답</a:t>
              </a:r>
              <a:r>
                <a:rPr lang="en-US" altLang="ko-KR" sz="1300" dirty="0">
                  <a:latin typeface="나눔스퀘어"/>
                  <a:ea typeface="나눔스퀘어"/>
                </a:rPr>
                <a:t>),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가장 많이 이용하는 플랫폼</a:t>
              </a:r>
              <a:r>
                <a:rPr lang="ko-KR" altLang="en-US" sz="1300" dirty="0">
                  <a:latin typeface="나눔스퀘어"/>
                  <a:ea typeface="나눔스퀘어"/>
                </a:rPr>
                <a:t>은 다음과 같음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최은희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  2022)</a:t>
              </a: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네이버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(84%) &gt;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카카오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쇼핑라이브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(55%)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쿠팡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(47%)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티몬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TVON(32%) 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   &gt; VOGO(18.7%) &gt; GRIP(18.1%) &gt; </a:t>
              </a:r>
              <a:r>
                <a:rPr lang="ko-KR" altLang="en-US" sz="1300" b="1" dirty="0" err="1">
                  <a:solidFill>
                    <a:srgbClr val="204E94"/>
                  </a:solidFill>
                  <a:latin typeface="나눔스퀘어"/>
                  <a:ea typeface="나눔스퀘어"/>
                </a:rPr>
                <a:t>소스라이브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(12.4%)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8F7328-C091-7388-BC39-E33DE76FE91A}"/>
              </a:ext>
            </a:extLst>
          </p:cNvPr>
          <p:cNvGrpSpPr/>
          <p:nvPr/>
        </p:nvGrpSpPr>
        <p:grpSpPr>
          <a:xfrm>
            <a:off x="713997" y="1631492"/>
            <a:ext cx="11311748" cy="1762282"/>
            <a:chOff x="2971599" y="1535076"/>
            <a:chExt cx="9122385" cy="18582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11819A-2E63-1AA2-40DB-2FB78F8F6AFE}"/>
                </a:ext>
              </a:extLst>
            </p:cNvPr>
            <p:cNvSpPr txBox="1"/>
            <p:nvPr/>
          </p:nvSpPr>
          <p:spPr>
            <a:xfrm>
              <a:off x="2971599" y="1535076"/>
              <a:ext cx="8976782" cy="7805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소비자는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쌍방향 커뮤니케이션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실시간 상호작용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함으로써 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원하는 정보를 적시에 제공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받고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‘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대리경험</a:t>
              </a:r>
              <a:r>
                <a:rPr lang="en-US" altLang="ko-KR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혜택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통해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b="1" dirty="0" err="1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쇼호트와</a:t>
              </a:r>
              <a:r>
                <a:rPr lang="ko-KR" altLang="en-US" sz="1500" b="1" dirty="0">
                  <a:solidFill>
                    <a:srgbClr val="0035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함께 구매결정을 한다는 느낌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받음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김나경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등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0A2B77-AC2C-F3F1-06A3-E07D05855541}"/>
                </a:ext>
              </a:extLst>
            </p:cNvPr>
            <p:cNvSpPr txBox="1"/>
            <p:nvPr/>
          </p:nvSpPr>
          <p:spPr>
            <a:xfrm>
              <a:off x="3115399" y="2377112"/>
              <a:ext cx="8978585" cy="1016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실시간 쌍방향 소통</a:t>
              </a:r>
              <a:r>
                <a:rPr lang="ko-KR" altLang="en-US" sz="1300" dirty="0">
                  <a:latin typeface="나눔스퀘어"/>
                  <a:ea typeface="나눔스퀘어"/>
                </a:rPr>
                <a:t> 기능은 다른 채널로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유출을 막고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,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방송에 대한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소비자의 몰입</a:t>
              </a:r>
              <a:r>
                <a:rPr lang="ko-KR" altLang="en-US" sz="1300" dirty="0">
                  <a:latin typeface="나눔스퀘어"/>
                  <a:ea typeface="나눔스퀘어"/>
                </a:rPr>
                <a:t>과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구매 전환율을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김한경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박지원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2020)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댓글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동시접속자 수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의 지표를 포함한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채팅을 추가</a:t>
              </a:r>
              <a:r>
                <a:rPr lang="ko-KR" altLang="en-US" sz="1300" dirty="0">
                  <a:latin typeface="나눔스퀘어"/>
                  <a:ea typeface="나눔스퀘어"/>
                </a:rPr>
                <a:t>하여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소비자와의 소통에 초점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둠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김나경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-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좋아요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시청자수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댓글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등의 기능은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신뢰를 높이고 구매의도를 촉진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할 수 있음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강인택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김샛별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2022)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1535A7-87C3-BFD1-135C-A9EC6A4601D1}"/>
              </a:ext>
            </a:extLst>
          </p:cNvPr>
          <p:cNvGrpSpPr/>
          <p:nvPr/>
        </p:nvGrpSpPr>
        <p:grpSpPr>
          <a:xfrm>
            <a:off x="8514871" y="3640839"/>
            <a:ext cx="3582274" cy="2892332"/>
            <a:chOff x="8514871" y="3640839"/>
            <a:chExt cx="3582274" cy="289233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BC2A743-36BF-4A2F-C41A-2EA64C414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8"/>
            <a:stretch/>
          </p:blipFill>
          <p:spPr>
            <a:xfrm>
              <a:off x="8514871" y="3640839"/>
              <a:ext cx="3582274" cy="26239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E71A05-3F54-AF8D-B7B4-BB47B7A12725}"/>
                </a:ext>
              </a:extLst>
            </p:cNvPr>
            <p:cNvSpPr txBox="1"/>
            <p:nvPr/>
          </p:nvSpPr>
          <p:spPr>
            <a:xfrm>
              <a:off x="8629861" y="6286950"/>
              <a:ext cx="33522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</a:t>
              </a:r>
              <a:r>
                <a:rPr lang="ko-KR" altLang="en-US" sz="1000" dirty="0"/>
                <a:t>그림 </a:t>
              </a:r>
              <a:r>
                <a:rPr lang="en-US" altLang="ko-KR" sz="1000" dirty="0"/>
                <a:t>2&gt;</a:t>
              </a:r>
              <a:r>
                <a:rPr lang="ko-KR" altLang="en-US" sz="1000" dirty="0" err="1"/>
                <a:t>라이브커머스</a:t>
              </a:r>
              <a:r>
                <a:rPr lang="ko-KR" altLang="en-US" sz="1000" dirty="0"/>
                <a:t> 시장규모 전망</a:t>
              </a:r>
              <a:r>
                <a:rPr lang="en-US" altLang="ko-KR" sz="1000" dirty="0"/>
                <a:t>(</a:t>
              </a:r>
              <a:r>
                <a:rPr lang="ko-KR" altLang="en-US" sz="1000" dirty="0" err="1"/>
                <a:t>김아름</a:t>
              </a:r>
              <a:r>
                <a:rPr lang="en-US" altLang="ko-KR" sz="1000" dirty="0"/>
                <a:t>, 2023)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377965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374~1268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1269~4168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0.8016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**0.0012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0.01, 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693588"/>
            <a:ext cx="10795527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숫자를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분석은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분석과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 사전과 달리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집단에서 통계적으로 유의미한 차이를 보였다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다른 모든 결과와 마찬가지로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유의한 차이는 발견되지 않았다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46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총 채팅의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064086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525163"/>
              </p:ext>
            </p:extLst>
          </p:nvPr>
        </p:nvGraphicFramePr>
        <p:xfrm>
          <a:off x="93054" y="1624882"/>
          <a:ext cx="8486624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114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0151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채팅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유저당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5.6066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21~77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286.56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234.99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7.2818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0.4330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77~352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791.82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636.70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4.4339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0.4395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352~2442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2004.34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1705.40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2.8801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0.3689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0.6951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6.33e-22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64028E02-46E6-4625-9C47-C44C270F5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2354"/>
            <a:ext cx="8053754" cy="2519861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467A0D21-9B20-44F7-C7BE-FB04849EB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16" y="1584514"/>
            <a:ext cx="3443530" cy="25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0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196251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78~352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353~2442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0.9366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749665"/>
            <a:ext cx="10321475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채팅 유저의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모든 결과와 비슷한 양상을 보이며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 에서만 통계적으로 유의미한 차이가 발견되지 않았음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반면 나머지 모든 집단에서는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통계적으로 유의미한 차이를 보였음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채팅 유저의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3989968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6008DFF-8130-2ED5-FD6E-48783B9D6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76" y="1493586"/>
            <a:ext cx="3612323" cy="27248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49" y="1022726"/>
            <a:ext cx="10918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39698"/>
              </p:ext>
            </p:extLst>
          </p:nvPr>
        </p:nvGraphicFramePr>
        <p:xfrm>
          <a:off x="93055" y="1583452"/>
          <a:ext cx="8486622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322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96761335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99886625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566516341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319598062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960630138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563529997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3406424793"/>
                    </a:ext>
                  </a:extLst>
                </a:gridCol>
                <a:gridCol w="741030">
                  <a:extLst>
                    <a:ext uri="{9D8B030D-6E8A-4147-A177-3AD203B41FA5}">
                      <a16:colId xmlns:a16="http://schemas.microsoft.com/office/drawing/2014/main" val="2771033370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유저당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일반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이벤트성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질문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채팅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유저의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중립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평균 감성 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954.00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842.06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530.3693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0.5738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0.3884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0.6792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876.67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711.68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303.1250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666.82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521.29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152.0920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(n=175)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627.54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536.51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0.0227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>
                          <a:effectLst/>
                        </a:rPr>
                        <a:t>67.2557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0.0422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0.4798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>
                          <a:effectLst/>
                        </a:rPr>
                        <a:t>0.5319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19EB21E0-B63F-4470-A556-43FECD55C84C}"/>
              </a:ext>
            </a:extLst>
          </p:cNvPr>
          <p:cNvSpPr txBox="1"/>
          <p:nvPr/>
        </p:nvSpPr>
        <p:spPr>
          <a:xfrm>
            <a:off x="8053754" y="4212354"/>
            <a:ext cx="4067784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평균 감성 점수 분포의 정규성 가성이 충족되지 않음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Shapiro-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wilk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결과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=5.49e-07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2.20e-16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따라서 평균 감성 점수는 차이가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72CD1-F6D2-4AF6-BF82-19915C818C7D}"/>
              </a:ext>
            </a:extLst>
          </p:cNvPr>
          <p:cNvSpPr txBox="1"/>
          <p:nvPr/>
        </p:nvSpPr>
        <p:spPr>
          <a:xfrm>
            <a:off x="2847770" y="619044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A02413B9-BEFD-5163-9A98-2B7DC866C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5274"/>
            <a:ext cx="8053754" cy="25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27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B06E07-BCFE-4A9B-9A53-E960E9EF1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233546"/>
              </p:ext>
            </p:extLst>
          </p:nvPr>
        </p:nvGraphicFramePr>
        <p:xfrm>
          <a:off x="546551" y="2251160"/>
          <a:ext cx="9264162" cy="178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785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2340221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  <a:gridCol w="1544027">
                  <a:extLst>
                    <a:ext uri="{9D8B030D-6E8A-4147-A177-3AD203B41FA5}">
                      <a16:colId xmlns:a16="http://schemas.microsoft.com/office/drawing/2014/main" val="3366112431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3.61~5.91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5.92~63.69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90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0.0703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0.9213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039824"/>
                  </a:ext>
                </a:extLst>
              </a:tr>
            </a:tbl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0F2282D6-DFB3-4E67-AC94-9EF339920BFC}"/>
              </a:ext>
            </a:extLst>
          </p:cNvPr>
          <p:cNvSpPr txBox="1"/>
          <p:nvPr/>
        </p:nvSpPr>
        <p:spPr>
          <a:xfrm>
            <a:off x="546552" y="403761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9E6E46A-B3E5-4754-A482-F9D69F985731}"/>
              </a:ext>
            </a:extLst>
          </p:cNvPr>
          <p:cNvSpPr txBox="1"/>
          <p:nvPr/>
        </p:nvSpPr>
        <p:spPr>
          <a:xfrm>
            <a:off x="546551" y="1750326"/>
            <a:ext cx="9264162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Dunn-Test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사후 검정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B84B25E-3AF8-433C-8241-A7C13F5F386C}"/>
              </a:ext>
            </a:extLst>
          </p:cNvPr>
          <p:cNvSpPr txBox="1"/>
          <p:nvPr/>
        </p:nvSpPr>
        <p:spPr>
          <a:xfrm>
            <a:off x="546550" y="4440419"/>
            <a:ext cx="11235142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수는 기존 다른 결과와 마찬가지로 유저당 채팅의 숫자가 적어질 수록 평균 감성 점수가 상승하는 경향을 보임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유저당 채팅 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사분위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수로 나눈 각각의 집단은 통계적으로 유의한 차이가 있음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(Kruskal-Wallis Test, </a:t>
            </a:r>
            <a:r>
              <a:rPr lang="en-US" altLang="ko-KR" sz="15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&lt;.001)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다른 모든 결과와 유사하게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경우에는 유의확률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0.001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수준에서 다른 모든 집단과 통계적으로 유의미한 차이를 보임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같이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감성사전에서 나타났던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집단의 통계적으로 유의미한 차이는 나타나지 않음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(Post-Hoc, Dunn’s Test)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7599D-0455-423C-97BF-6C429780EF41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77FE0-9F45-4012-AD40-9091BE6C7789}"/>
              </a:ext>
            </a:extLst>
          </p:cNvPr>
          <p:cNvSpPr txBox="1"/>
          <p:nvPr/>
        </p:nvSpPr>
        <p:spPr>
          <a:xfrm>
            <a:off x="546550" y="1022726"/>
            <a:ext cx="10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를 이용한 분석 결과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기준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유저당 채팅 수 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분위로 구분</a:t>
            </a:r>
          </a:p>
        </p:txBody>
      </p:sp>
    </p:spTree>
    <p:extLst>
      <p:ext uri="{BB962C8B-B14F-4D97-AF65-F5344CB8AC3E}">
        <p14:creationId xmlns:p14="http://schemas.microsoft.com/office/powerpoint/2010/main" val="847493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B8BC2F9A-F6E0-3321-A9DA-9F770363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19" y="4240276"/>
            <a:ext cx="5277119" cy="25934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감성분석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01286" y="1022726"/>
            <a:ext cx="7415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KNU 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감성사전</a:t>
            </a: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 vs. gpt_3.5_turbo vs. </a:t>
            </a:r>
            <a:r>
              <a:rPr lang="en-US" altLang="ko-KR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KoBERT</a:t>
            </a:r>
            <a:endParaRPr lang="ko-KR" altLang="en-US" sz="24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82095"/>
              </p:ext>
            </p:extLst>
          </p:nvPr>
        </p:nvGraphicFramePr>
        <p:xfrm>
          <a:off x="563623" y="1583491"/>
          <a:ext cx="6280796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183">
                  <a:extLst>
                    <a:ext uri="{9D8B030D-6E8A-4147-A177-3AD203B41FA5}">
                      <a16:colId xmlns:a16="http://schemas.microsoft.com/office/drawing/2014/main" val="3699623951"/>
                    </a:ext>
                  </a:extLst>
                </a:gridCol>
                <a:gridCol w="1213164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889148072"/>
                    </a:ext>
                  </a:extLst>
                </a:gridCol>
                <a:gridCol w="1436483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(GPT)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3657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전체</a:t>
                      </a:r>
                      <a:endParaRPr lang="en-US" altLang="ko-KR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전체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  <a:latin typeface="+mj-lt"/>
                        </a:rPr>
                        <a:t>0.4719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+mj-lt"/>
                          <a:ea typeface="+mj-ea"/>
                        </a:rPr>
                        <a:t>0.5713</a:t>
                      </a:r>
                      <a:endParaRPr lang="ko-KR" altLang="en-US" sz="1400" b="1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+mj-lt"/>
                          <a:ea typeface="+mj-ea"/>
                        </a:rPr>
                        <a:t>0.5813</a:t>
                      </a:r>
                      <a:endParaRPr lang="ko-KR" altLang="en-US" sz="1400" b="1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54328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채팅 수</a:t>
                      </a:r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0.4174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0.5130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7598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103~373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38965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374~1268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  <a:latin typeface="+mj-lt"/>
                        </a:rPr>
                        <a:t>0.4974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6267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1269~4168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  <a:latin typeface="+mj-lt"/>
                        </a:rPr>
                        <a:t>0.5541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0.6794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235950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총 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유저 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0.4957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18924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21~77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2594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78~352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0.6026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62325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353~2442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0.5919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0.6951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252141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유저당 채팅 수</a:t>
                      </a:r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1.00~2.38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1" dirty="0">
                          <a:effectLst/>
                        </a:rPr>
                        <a:t>0.6792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70355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2.39~3.60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0.4691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1618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3.61~5.91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48997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5.92~63.69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0.3596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0.5319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3773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FF3934-C2EE-C237-5B84-B6CAB17DA0D0}"/>
              </a:ext>
            </a:extLst>
          </p:cNvPr>
          <p:cNvSpPr txBox="1"/>
          <p:nvPr/>
        </p:nvSpPr>
        <p:spPr>
          <a:xfrm>
            <a:off x="2885870" y="571959"/>
            <a:ext cx="1280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수정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9C038A05-AA7F-C606-47EE-6A802C1E454C}"/>
              </a:ext>
            </a:extLst>
          </p:cNvPr>
          <p:cNvSpPr txBox="1"/>
          <p:nvPr/>
        </p:nvSpPr>
        <p:spPr>
          <a:xfrm>
            <a:off x="6907798" y="1113150"/>
            <a:ext cx="5368701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세 가지의 감성분석의 평균 감성 점수를 비교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Kruskal-Wallis Test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진행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-Value = 2.18e-25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평균은 유의미하게 차이가 있음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의 결과는 감성사전보다 유의미하게 높음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4C3807E-210F-FAF2-C019-6ED402AF0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69845"/>
              </p:ext>
            </p:extLst>
          </p:nvPr>
        </p:nvGraphicFramePr>
        <p:xfrm>
          <a:off x="6989275" y="2590629"/>
          <a:ext cx="5085029" cy="1432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3376">
                  <a:extLst>
                    <a:ext uri="{9D8B030D-6E8A-4147-A177-3AD203B41FA5}">
                      <a16:colId xmlns:a16="http://schemas.microsoft.com/office/drawing/2014/main" val="1906831359"/>
                    </a:ext>
                  </a:extLst>
                </a:gridCol>
                <a:gridCol w="646205">
                  <a:extLst>
                    <a:ext uri="{9D8B030D-6E8A-4147-A177-3AD203B41FA5}">
                      <a16:colId xmlns:a16="http://schemas.microsoft.com/office/drawing/2014/main" val="2327061243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1191186428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1910587729"/>
                    </a:ext>
                  </a:extLst>
                </a:gridCol>
                <a:gridCol w="1191816">
                  <a:extLst>
                    <a:ext uri="{9D8B030D-6E8A-4147-A177-3AD203B41FA5}">
                      <a16:colId xmlns:a16="http://schemas.microsoft.com/office/drawing/2014/main" val="2630261396"/>
                    </a:ext>
                  </a:extLst>
                </a:gridCol>
              </a:tblGrid>
              <a:tr h="325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N</a:t>
                      </a:r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/>
                        <a:t>감성사전</a:t>
                      </a:r>
                      <a:endParaRPr lang="en-US" altLang="ko-K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KoBERT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30878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감성사전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26501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altLang="ko-KR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690859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KoBERT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***&gt;0.0001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0.3648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266043"/>
                  </a:ext>
                </a:extLst>
              </a:tr>
            </a:tbl>
          </a:graphicData>
        </a:graphic>
      </p:graphicFrame>
      <p:sp>
        <p:nvSpPr>
          <p:cNvPr id="23" name="TextBox 12">
            <a:extLst>
              <a:ext uri="{FF2B5EF4-FFF2-40B4-BE49-F238E27FC236}">
                <a16:creationId xmlns:a16="http://schemas.microsoft.com/office/drawing/2014/main" id="{7FD7DB2E-A381-DE8A-90AC-58218972A432}"/>
              </a:ext>
            </a:extLst>
          </p:cNvPr>
          <p:cNvSpPr txBox="1"/>
          <p:nvPr/>
        </p:nvSpPr>
        <p:spPr>
          <a:xfrm>
            <a:off x="6953060" y="3961666"/>
            <a:ext cx="29662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***</a:t>
            </a:r>
            <a:r>
              <a:rPr lang="en-US" altLang="ko-KR" sz="1100" i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p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&lt; 0.001</a:t>
            </a:r>
          </a:p>
        </p:txBody>
      </p:sp>
    </p:spTree>
    <p:extLst>
      <p:ext uri="{BB962C8B-B14F-4D97-AF65-F5344CB8AC3E}">
        <p14:creationId xmlns:p14="http://schemas.microsoft.com/office/powerpoint/2010/main" val="2104405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908F750-7BC6-B39C-7830-3A64D26A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57928"/>
              </p:ext>
            </p:extLst>
          </p:nvPr>
        </p:nvGraphicFramePr>
        <p:xfrm>
          <a:off x="3946214" y="624840"/>
          <a:ext cx="3807137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192609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전체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0.460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0.568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1.333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0.487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0.585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1.250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-0.666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0.347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1189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1.084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4160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0.071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2882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0.323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0.546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0.240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-0.109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0.338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0.453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1.013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0.880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-0.200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-0.500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0.519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1595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863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556736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287B9ECC-4A98-92B9-36B9-13089F5AA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68506"/>
              </p:ext>
            </p:extLst>
          </p:nvPr>
        </p:nvGraphicFramePr>
        <p:xfrm>
          <a:off x="7858125" y="624840"/>
          <a:ext cx="4181475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20">
                  <a:extLst>
                    <a:ext uri="{9D8B030D-6E8A-4147-A177-3AD203B41FA5}">
                      <a16:colId xmlns:a16="http://schemas.microsoft.com/office/drawing/2014/main" val="872562074"/>
                    </a:ext>
                  </a:extLst>
                </a:gridCol>
                <a:gridCol w="693999">
                  <a:extLst>
                    <a:ext uri="{9D8B030D-6E8A-4147-A177-3AD203B41FA5}">
                      <a16:colId xmlns:a16="http://schemas.microsoft.com/office/drawing/2014/main" val="2332027704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1546586787"/>
                    </a:ext>
                  </a:extLst>
                </a:gridCol>
                <a:gridCol w="1379778">
                  <a:extLst>
                    <a:ext uri="{9D8B030D-6E8A-4147-A177-3AD203B41FA5}">
                      <a16:colId xmlns:a16="http://schemas.microsoft.com/office/drawing/2014/main" val="23634746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채팅 수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&gt; 500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(KNU</a:t>
                      </a: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 감성사전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평균 감성점수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1" dirty="0" err="1">
                          <a:latin typeface="+mj-ea"/>
                          <a:ea typeface="+mj-ea"/>
                        </a:rPr>
                        <a:t>KoBERT</a:t>
                      </a:r>
                      <a:r>
                        <a:rPr lang="en-US" altLang="ko-KR" sz="10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86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투어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전문몰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0.658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6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1.044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37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-0.038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0.071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996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종합몰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0.510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0.635</a:t>
                      </a:r>
                      <a:endParaRPr lang="ko-KR" altLang="en-US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0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1.071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0.906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50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0.069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300" dirty="0"/>
                        <a:t>0.166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3257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0.309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0.433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3157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0.761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2963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0.026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0.082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73957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푸드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0.355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0.573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5794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0.853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0.344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11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0.120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0.801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2467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라이프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0.384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79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0.991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0.847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304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0.057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0.188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366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+mj-ea"/>
                          <a:ea typeface="+mj-ea"/>
                        </a:rPr>
                        <a:t>뷰티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0.370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300" b="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696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최대치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0.702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0.737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68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최소치</a:t>
                      </a:r>
                      <a:endParaRPr lang="en-US" altLang="ko-KR" sz="13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-0.066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0.216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814425"/>
                  </a:ext>
                </a:extLst>
              </a:tr>
            </a:tbl>
          </a:graphicData>
        </a:graphic>
      </p:graphicFrame>
      <p:pic>
        <p:nvPicPr>
          <p:cNvPr id="3" name="그림 2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2A345363-09B8-AC72-B61A-B1C823B9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0" y="1469602"/>
            <a:ext cx="3517120" cy="39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6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BF531C-2471-8AAF-0DBD-4156799820A8}"/>
              </a:ext>
            </a:extLst>
          </p:cNvPr>
          <p:cNvSpPr/>
          <p:nvPr/>
        </p:nvSpPr>
        <p:spPr>
          <a:xfrm>
            <a:off x="722802" y="1549218"/>
            <a:ext cx="11247524" cy="513504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연구에서는 최적의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탐색하기 위해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변화시켜가며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토픽의 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많이 등장한 단어 중 상위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제거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17500" algn="just">
              <a:buSzPts val="1400"/>
              <a:buAutoNum type="arabicParenR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자신을 제외하고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문헌내 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동시 출현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39700" lvl="0" algn="just">
              <a:buSzPts val="140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단어의 일치도 점수로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추출된 단어들의 의미론적 유사성을 판단하는 지표로 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본 연구에서는 위의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조합 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일정 수준 이상인 조합을 저자 간 논의 후 선정하여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 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사용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과정에서 동시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출현율이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너무 높은 단어나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거의 동시 출현이 나타나지 않는 경우는 문헌의 토픽을 형성함에 있어서 부정적인 영향을 주기 때문에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Kadhim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et al., 2014),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몇가지 가능성 있는 경우를 그래프를 통해 살펴본 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저자 간 논의 하에 선정함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 방법은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연구자에 의한 임의로 선정된 리스트로부터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많이 등장하거나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적게 등장한 단어를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(Z-Method), 3)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클래스에 주는 영향력을 기준으로 제거하는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(Mutual Information Method), 4)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단어의 순위를 측정하여 제거하는 방법 등이 존재함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(Term Based Random Sampling)(Kaur &amp; Buttar, 2018)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일반적으로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Coherence Score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높고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 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작거나 또는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Min_df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가 낮고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의 숫자가 크면 높은 경향을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여기서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Remove_top_words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Min_cf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의 경우에는 영향이 없는 것은 아니나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 pitchFamily="50" charset="-127"/>
              </a:rPr>
              <a:t>경향성에 영향을 주지 않음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59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62467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ea typeface="나눔스퀘어 ExtraBold"/>
              </a:rPr>
              <a:t>Hyper Parameter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 탐색</a:t>
            </a:r>
          </a:p>
        </p:txBody>
      </p: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615D22F0-D242-BDF9-E962-B224F0595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70227"/>
              </p:ext>
            </p:extLst>
          </p:nvPr>
        </p:nvGraphicFramePr>
        <p:xfrm>
          <a:off x="546551" y="1480929"/>
          <a:ext cx="11098900" cy="5146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780">
                  <a:extLst>
                    <a:ext uri="{9D8B030D-6E8A-4147-A177-3AD203B41FA5}">
                      <a16:colId xmlns:a16="http://schemas.microsoft.com/office/drawing/2014/main" val="3902121764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3963523275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664395059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247957541"/>
                    </a:ext>
                  </a:extLst>
                </a:gridCol>
                <a:gridCol w="2219780">
                  <a:extLst>
                    <a:ext uri="{9D8B030D-6E8A-4147-A177-3AD203B41FA5}">
                      <a16:colId xmlns:a16="http://schemas.microsoft.com/office/drawing/2014/main" val="1785117577"/>
                    </a:ext>
                  </a:extLst>
                </a:gridCol>
              </a:tblGrid>
              <a:tr h="245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Remove_Top_Words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Min_df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Min_cf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Coherence_Score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91" marR="4091" marT="40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65237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0.63523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31247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0.617402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717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709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7739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57872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0.616267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8078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725667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115128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925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405415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71232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66740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9599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0.605338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19464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0.605035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21661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6598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828646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50570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0.603075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43043"/>
                  </a:ext>
                </a:extLst>
              </a:tr>
              <a:tr h="24507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0.603075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5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709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49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91C9379-9B87-6382-788A-1DC4F68C7CAE}"/>
              </a:ext>
            </a:extLst>
          </p:cNvPr>
          <p:cNvGrpSpPr/>
          <p:nvPr/>
        </p:nvGrpSpPr>
        <p:grpSpPr>
          <a:xfrm>
            <a:off x="580292" y="1205447"/>
            <a:ext cx="10291624" cy="5652554"/>
            <a:chOff x="580292" y="1205447"/>
            <a:chExt cx="10291624" cy="5652554"/>
          </a:xfrm>
        </p:grpSpPr>
        <p:pic>
          <p:nvPicPr>
            <p:cNvPr id="14" name="그림 13" descr="차트이(가) 표시된 사진&#10;&#10;자동 생성된 설명">
              <a:extLst>
                <a:ext uri="{FF2B5EF4-FFF2-40B4-BE49-F238E27FC236}">
                  <a16:creationId xmlns:a16="http://schemas.microsoft.com/office/drawing/2014/main" id="{01E84C94-2633-896E-CF9B-0BE8E7C9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14" y="1205447"/>
              <a:ext cx="3670741" cy="2936593"/>
            </a:xfrm>
            <a:prstGeom prst="rect">
              <a:avLst/>
            </a:prstGeom>
          </p:spPr>
        </p:pic>
        <p:pic>
          <p:nvPicPr>
            <p:cNvPr id="18" name="그림 17" descr="차트이(가) 표시된 사진&#10;&#10;자동 생성된 설명">
              <a:extLst>
                <a:ext uri="{FF2B5EF4-FFF2-40B4-BE49-F238E27FC236}">
                  <a16:creationId xmlns:a16="http://schemas.microsoft.com/office/drawing/2014/main" id="{1285E093-30B3-2C3F-CF6B-FB87F392A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60" y="1220940"/>
              <a:ext cx="3670741" cy="2936593"/>
            </a:xfrm>
            <a:prstGeom prst="rect">
              <a:avLst/>
            </a:prstGeom>
          </p:spPr>
        </p:pic>
        <p:pic>
          <p:nvPicPr>
            <p:cNvPr id="20" name="그림 19" descr="차트이(가) 표시된 사진&#10;&#10;자동 생성된 설명">
              <a:extLst>
                <a:ext uri="{FF2B5EF4-FFF2-40B4-BE49-F238E27FC236}">
                  <a16:creationId xmlns:a16="http://schemas.microsoft.com/office/drawing/2014/main" id="{E988F3DA-9AFE-2D4D-5227-E128A2F80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175" y="1209641"/>
              <a:ext cx="3670741" cy="2936593"/>
            </a:xfrm>
            <a:prstGeom prst="rect">
              <a:avLst/>
            </a:prstGeom>
          </p:spPr>
        </p:pic>
        <p:pic>
          <p:nvPicPr>
            <p:cNvPr id="22" name="그림 21" descr="차트이(가) 표시된 사진&#10;&#10;자동 생성된 설명">
              <a:extLst>
                <a:ext uri="{FF2B5EF4-FFF2-40B4-BE49-F238E27FC236}">
                  <a16:creationId xmlns:a16="http://schemas.microsoft.com/office/drawing/2014/main" id="{0C027D9B-E14F-6FE0-2E81-445A0ED5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92" y="3921408"/>
              <a:ext cx="3670741" cy="2936593"/>
            </a:xfrm>
            <a:prstGeom prst="rect">
              <a:avLst/>
            </a:prstGeom>
          </p:spPr>
        </p:pic>
        <p:pic>
          <p:nvPicPr>
            <p:cNvPr id="24" name="그림 23" descr="차트이(가) 표시된 사진&#10;&#10;자동 생성된 설명">
              <a:extLst>
                <a:ext uri="{FF2B5EF4-FFF2-40B4-BE49-F238E27FC236}">
                  <a16:creationId xmlns:a16="http://schemas.microsoft.com/office/drawing/2014/main" id="{0C1B68A7-4FED-001F-6C26-0B811AD17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882" y="3921407"/>
              <a:ext cx="3670741" cy="2936593"/>
            </a:xfrm>
            <a:prstGeom prst="rect">
              <a:avLst/>
            </a:prstGeom>
          </p:spPr>
        </p:pic>
      </p:grp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B3EEAF57-EF9C-2E56-B6E4-D9C85CB03BAB}"/>
              </a:ext>
            </a:extLst>
          </p:cNvPr>
          <p:cNvSpPr/>
          <p:nvPr/>
        </p:nvSpPr>
        <p:spPr>
          <a:xfrm>
            <a:off x="1631850" y="1593314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원형: 비어 있음 26">
            <a:extLst>
              <a:ext uri="{FF2B5EF4-FFF2-40B4-BE49-F238E27FC236}">
                <a16:creationId xmlns:a16="http://schemas.microsoft.com/office/drawing/2014/main" id="{B4D357B1-2301-253F-DD95-A5E542E238F3}"/>
              </a:ext>
            </a:extLst>
          </p:cNvPr>
          <p:cNvSpPr/>
          <p:nvPr/>
        </p:nvSpPr>
        <p:spPr>
          <a:xfrm>
            <a:off x="4951863" y="1624279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D8C722C2-45EF-F392-1772-E0067972F261}"/>
              </a:ext>
            </a:extLst>
          </p:cNvPr>
          <p:cNvSpPr/>
          <p:nvPr/>
        </p:nvSpPr>
        <p:spPr>
          <a:xfrm>
            <a:off x="8313780" y="1578418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D6984F16-1175-3CF4-E4C8-30F8BA35DE50}"/>
              </a:ext>
            </a:extLst>
          </p:cNvPr>
          <p:cNvSpPr/>
          <p:nvPr/>
        </p:nvSpPr>
        <p:spPr>
          <a:xfrm>
            <a:off x="5109171" y="4267939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43A54E77-86F4-5C5A-8CDD-CE636EBCBDA3}"/>
              </a:ext>
            </a:extLst>
          </p:cNvPr>
          <p:cNvSpPr/>
          <p:nvPr/>
        </p:nvSpPr>
        <p:spPr>
          <a:xfrm>
            <a:off x="1659640" y="4293286"/>
            <a:ext cx="314617" cy="314617"/>
          </a:xfrm>
          <a:prstGeom prst="donut">
            <a:avLst>
              <a:gd name="adj" fmla="val 6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464620" y="866039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Coherence Score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D47D1777-C59C-670B-0E9C-632ACC139822}"/>
              </a:ext>
            </a:extLst>
          </p:cNvPr>
          <p:cNvSpPr txBox="1"/>
          <p:nvPr/>
        </p:nvSpPr>
        <p:spPr>
          <a:xfrm>
            <a:off x="7191364" y="4607940"/>
            <a:ext cx="4838392" cy="108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Coherence Score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 꺾이는 지점에서 토픽의 수와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Hyper parameter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선택함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최적의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토픽수는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8~13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 사이로 추정됨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43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연구배경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6FE926-B93B-875B-BDEE-045A5790D41C}"/>
              </a:ext>
            </a:extLst>
          </p:cNvPr>
          <p:cNvGrpSpPr/>
          <p:nvPr/>
        </p:nvGrpSpPr>
        <p:grpSpPr>
          <a:xfrm>
            <a:off x="713996" y="2950302"/>
            <a:ext cx="11315760" cy="1940305"/>
            <a:chOff x="2971598" y="1526410"/>
            <a:chExt cx="9125621" cy="20913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F7E62D-1DA2-454D-3161-BD9431309B78}"/>
                </a:ext>
              </a:extLst>
            </p:cNvPr>
            <p:cNvSpPr txBox="1"/>
            <p:nvPr/>
          </p:nvSpPr>
          <p:spPr>
            <a:xfrm>
              <a:off x="2971598" y="1526410"/>
              <a:ext cx="9125621" cy="7978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한편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지속적인 감염우려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 이러한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비상상황이 끊임없이 언급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생겨난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심리적인 피로감을 해소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하려는 수요가 전 산업 분야에서 활발하게 증가하고 있음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이승훈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2022)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C66002-5620-019F-2AC6-7BC914E2608E}"/>
                </a:ext>
              </a:extLst>
            </p:cNvPr>
            <p:cNvSpPr txBox="1"/>
            <p:nvPr/>
          </p:nvSpPr>
          <p:spPr>
            <a:xfrm>
              <a:off x="3118634" y="2266154"/>
              <a:ext cx="8978585" cy="1351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코로나</a:t>
              </a:r>
              <a:r>
                <a:rPr lang="en-US" altLang="ko-KR" sz="1300" dirty="0">
                  <a:latin typeface="나눔스퀘어"/>
                  <a:ea typeface="나눔스퀘어"/>
                </a:rPr>
                <a:t>19</a:t>
              </a:r>
              <a:r>
                <a:rPr lang="ko-KR" altLang="en-US" sz="1300" dirty="0">
                  <a:latin typeface="나눔스퀘어"/>
                  <a:ea typeface="나눔스퀘어"/>
                </a:rPr>
                <a:t>로 인해 생긴 극심한 심리적 압박과 피로감은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보상적 소비 행동에 의해 해소</a:t>
              </a:r>
              <a:r>
                <a:rPr lang="ko-KR" altLang="en-US" sz="1300" dirty="0">
                  <a:latin typeface="나눔스퀘어"/>
                  <a:ea typeface="나눔스퀘어"/>
                </a:rPr>
                <a:t>되며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대표적으로 관광행동을 통해 실현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특히</a:t>
              </a:r>
              <a:r>
                <a:rPr lang="en-US" altLang="ko-KR" sz="1300" dirty="0">
                  <a:latin typeface="나눔스퀘어"/>
                  <a:ea typeface="나눔스퀘어"/>
                </a:rPr>
                <a:t>,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관광분야</a:t>
              </a:r>
              <a:r>
                <a:rPr lang="ko-KR" altLang="en-US" sz="1300" dirty="0">
                  <a:latin typeface="나눔스퀘어"/>
                  <a:ea typeface="나눔스퀘어"/>
                </a:rPr>
                <a:t>에서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보복여행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보상여행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분노여행</a:t>
              </a:r>
              <a:r>
                <a:rPr lang="en-US" altLang="ko-KR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’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등</a:t>
              </a:r>
              <a:r>
                <a:rPr lang="ko-KR" altLang="en-US" sz="1300" dirty="0">
                  <a:latin typeface="나눔스퀘어"/>
                  <a:ea typeface="나눔스퀘어"/>
                </a:rPr>
                <a:t>으로 일컬어지며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기존에 억눌렸던 </a:t>
              </a:r>
              <a:r>
                <a:rPr lang="ko-KR" altLang="en-US" sz="1300" b="1" dirty="0">
                  <a:solidFill>
                    <a:srgbClr val="003586"/>
                  </a:solidFill>
                  <a:latin typeface="나눔스퀘어"/>
                  <a:ea typeface="나눔스퀘어"/>
                </a:rPr>
                <a:t>관광수요가 폭발</a:t>
              </a:r>
              <a:r>
                <a:rPr lang="ko-KR" altLang="en-US" sz="1300" dirty="0">
                  <a:latin typeface="나눔스퀘어"/>
                  <a:ea typeface="나눔스퀘어"/>
                </a:rPr>
                <a:t>하고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이승훈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2022)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네이버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쇼핑라이브를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통해 판매된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반얀트리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클럽 앤 스파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(Banyan Tree Club &amp; Spa Seoul, 2021.01.27.)’, SSG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닷컴의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SSG.LIVE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를 통해 판매된  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 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‘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파라스파라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 서울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등 호텔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리조트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/>
                </a:rPr>
                <a:t>항공권 등의 여행 상품이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완판되는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행보를 보임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김기만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박하나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, 2021)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0853D5-4977-A1E3-EDB5-115D04769936}"/>
              </a:ext>
            </a:extLst>
          </p:cNvPr>
          <p:cNvGrpSpPr/>
          <p:nvPr/>
        </p:nvGrpSpPr>
        <p:grpSpPr>
          <a:xfrm>
            <a:off x="714760" y="1562965"/>
            <a:ext cx="11551131" cy="1412231"/>
            <a:chOff x="714760" y="3497540"/>
            <a:chExt cx="11551131" cy="13128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F1544F-CD1C-EF89-4C14-41DA199FC4D9}"/>
                </a:ext>
              </a:extLst>
            </p:cNvPr>
            <p:cNvSpPr txBox="1"/>
            <p:nvPr/>
          </p:nvSpPr>
          <p:spPr>
            <a:xfrm>
              <a:off x="714760" y="3497540"/>
              <a:ext cx="11551131" cy="68811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그러나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코로나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 19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이후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불황이 지속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되면서 온라인 시장으로 진입하려는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판매사업자들의 경쟁이 과열되는 상황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에서 </a:t>
              </a:r>
              <a:r>
                <a:rPr lang="ko-KR" altLang="en-US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자사몰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이외 복수의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다양한 판매채널에서 매출증대</a:t>
              </a:r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통해 살아남기 위해 노력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손미영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2021)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6C797-7024-A69A-07DB-93943375A862}"/>
                </a:ext>
              </a:extLst>
            </p:cNvPr>
            <p:cNvSpPr txBox="1"/>
            <p:nvPr/>
          </p:nvSpPr>
          <p:spPr>
            <a:xfrm>
              <a:off x="874150" y="4156563"/>
              <a:ext cx="11133436" cy="653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dirty="0">
                  <a:latin typeface="나눔스퀘어"/>
                  <a:ea typeface="나눔스퀘어"/>
                </a:rPr>
                <a:t>이러한 유통채널의 다변화로 소비자 스스로가 제품과 다자인을 스스로 비교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선택할 수 있는 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버티컬커머스</a:t>
              </a:r>
              <a:r>
                <a:rPr lang="ko-KR" altLang="en-US" sz="1300" dirty="0">
                  <a:latin typeface="나눔스퀘어"/>
                  <a:ea typeface="나눔스퀘어"/>
                </a:rPr>
                <a:t> 시스템을 제공하여 소비자를 공략하고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구매 만족도를 높임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박세훈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2021)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B05BAD-8220-37B7-6D6A-80D73A7D0EC9}"/>
              </a:ext>
            </a:extLst>
          </p:cNvPr>
          <p:cNvGrpSpPr/>
          <p:nvPr/>
        </p:nvGrpSpPr>
        <p:grpSpPr>
          <a:xfrm>
            <a:off x="719384" y="4923229"/>
            <a:ext cx="11551131" cy="1932742"/>
            <a:chOff x="719384" y="5037065"/>
            <a:chExt cx="11551131" cy="19327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D2CD01-0C5B-CD45-37FA-FDCD1BC409B6}"/>
                </a:ext>
              </a:extLst>
            </p:cNvPr>
            <p:cNvSpPr txBox="1"/>
            <p:nvPr/>
          </p:nvSpPr>
          <p:spPr>
            <a:xfrm>
              <a:off x="719384" y="5037065"/>
              <a:ext cx="11551131" cy="74020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500" dirty="0">
                  <a:ea typeface="나눔스퀘어 ExtraBold" panose="020B0600000101010101" pitchFamily="50" charset="-127"/>
                </a:rPr>
                <a:t>그럼에도 관광상품은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시간적 거리와 공간적 거리의 특성이 뚜렷한 경험재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로</a:t>
              </a:r>
              <a:r>
                <a:rPr lang="en-US" altLang="ko-KR" sz="1500" dirty="0"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ea typeface="나눔스퀘어 ExtraBold" panose="020B0600000101010101" pitchFamily="50" charset="-127"/>
                </a:rPr>
                <a:t>소비자들은 의사결정의 위험을 최소화</a:t>
              </a:r>
              <a:r>
                <a:rPr lang="ko-KR" altLang="en-US" sz="1500" dirty="0">
                  <a:ea typeface="나눔스퀘어 ExtraBold" panose="020B0600000101010101" pitchFamily="50" charset="-127"/>
                </a:rPr>
                <a:t>하기 위해 많은 정보를 수집하고 검토하는 노력을 기울임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이윤혜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박철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2020)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928B3E-1206-C658-8F4A-CB9CC78BE00B}"/>
                </a:ext>
              </a:extLst>
            </p:cNvPr>
            <p:cNvSpPr txBox="1"/>
            <p:nvPr/>
          </p:nvSpPr>
          <p:spPr>
            <a:xfrm>
              <a:off x="878774" y="5715809"/>
              <a:ext cx="11133436" cy="12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해석수준은 </a:t>
              </a:r>
              <a:r>
                <a:rPr lang="ko-KR" altLang="en-US" sz="1300" dirty="0">
                  <a:latin typeface="나눔스퀘어"/>
                  <a:ea typeface="나눔스퀘어"/>
                </a:rPr>
                <a:t>사람마다 서로 다른 유형의 사고가 활성화 되는 것으로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의사결정 과정에 핵심적인 영향</a:t>
              </a:r>
              <a:r>
                <a:rPr lang="ko-KR" altLang="en-US" sz="1300" dirty="0">
                  <a:latin typeface="나눔스퀘어"/>
                  <a:ea typeface="나눔스퀘어"/>
                </a:rPr>
                <a:t>을 미치며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소비자의 성향으로 간주</a:t>
              </a:r>
              <a:r>
                <a:rPr lang="ko-KR" altLang="en-US" sz="1300" dirty="0">
                  <a:latin typeface="나눔스퀘어"/>
                  <a:ea typeface="나눔스퀘어"/>
                </a:rPr>
                <a:t>됨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 </a:t>
              </a:r>
              <a:r>
                <a:rPr lang="ko-KR" altLang="en-US" sz="1300" dirty="0">
                  <a:latin typeface="나눔스퀘어"/>
                  <a:ea typeface="나눔스퀘어"/>
                </a:rPr>
                <a:t> 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>
                  <a:latin typeface="나눔스퀘어"/>
                  <a:ea typeface="나눔스퀘어"/>
                </a:rPr>
                <a:t>박정수</a:t>
              </a:r>
              <a:r>
                <a:rPr lang="en-US" altLang="ko-KR" sz="1300" dirty="0">
                  <a:latin typeface="나눔스퀘어"/>
                  <a:ea typeface="나눔스퀘어"/>
                </a:rPr>
                <a:t>, </a:t>
              </a:r>
              <a:r>
                <a:rPr lang="ko-KR" altLang="en-US" sz="1300" dirty="0">
                  <a:latin typeface="나눔스퀘어"/>
                  <a:ea typeface="나눔스퀘어"/>
                </a:rPr>
                <a:t>정유경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2019)</a:t>
              </a: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-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심리적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시간적 거리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,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공간적 거리 등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)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와 해석수준이 매칭</a:t>
              </a:r>
              <a:r>
                <a:rPr lang="en-US" altLang="ko-KR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(matching)</a:t>
              </a:r>
              <a:r>
                <a:rPr lang="ko-KR" altLang="en-US" sz="1300" dirty="0">
                  <a:latin typeface="나눔스퀘어"/>
                  <a:ea typeface="나눔스퀘어"/>
                </a:rPr>
                <a:t>될 때 소비자들의 빠른 반응과 판단을 이끌어 내어 </a:t>
              </a:r>
              <a:r>
                <a:rPr lang="ko-KR" altLang="en-US" sz="1300" b="1" dirty="0">
                  <a:solidFill>
                    <a:srgbClr val="204E94"/>
                  </a:solidFill>
                  <a:latin typeface="나눔스퀘어"/>
                  <a:ea typeface="나눔스퀘어"/>
                </a:rPr>
                <a:t>선호도를 향상</a:t>
              </a:r>
              <a:r>
                <a:rPr lang="ko-KR" altLang="en-US" sz="1300" dirty="0">
                  <a:latin typeface="나눔스퀘어"/>
                  <a:ea typeface="나눔스퀘어"/>
                </a:rPr>
                <a:t>시킬 수 </a:t>
              </a:r>
              <a:endParaRPr lang="en-US" altLang="ko-KR" sz="1300" dirty="0">
                <a:latin typeface="나눔스퀘어"/>
                <a:ea typeface="나눔스퀘어"/>
              </a:endParaRPr>
            </a:p>
            <a:p>
              <a:pPr>
                <a:lnSpc>
                  <a:spcPct val="150000"/>
                </a:lnSpc>
                <a:buClr>
                  <a:srgbClr val="002060"/>
                </a:buClr>
                <a:defRPr/>
              </a:pPr>
              <a:r>
                <a:rPr lang="en-US" altLang="ko-KR" sz="1300" dirty="0">
                  <a:latin typeface="나눔스퀘어"/>
                  <a:ea typeface="나눔스퀘어"/>
                </a:rPr>
                <a:t> </a:t>
              </a:r>
              <a:r>
                <a:rPr lang="ko-KR" altLang="en-US" sz="1300" dirty="0">
                  <a:latin typeface="나눔스퀘어"/>
                  <a:ea typeface="나눔스퀘어"/>
                </a:rPr>
                <a:t>  있음</a:t>
              </a:r>
              <a:r>
                <a:rPr lang="en-US" altLang="ko-KR" sz="1300" dirty="0">
                  <a:latin typeface="나눔스퀘어"/>
                  <a:ea typeface="나눔스퀘어"/>
                </a:rPr>
                <a:t>(</a:t>
              </a:r>
              <a:r>
                <a:rPr lang="ko-KR" altLang="en-US" sz="1300" dirty="0" err="1">
                  <a:latin typeface="나눔스퀘어"/>
                  <a:ea typeface="나눔스퀘어"/>
                </a:rPr>
                <a:t>정의준</a:t>
              </a:r>
              <a:r>
                <a:rPr lang="ko-KR" altLang="en-US" sz="1300" dirty="0">
                  <a:latin typeface="나눔스퀘어"/>
                  <a:ea typeface="나눔스퀘어"/>
                </a:rPr>
                <a:t> 등</a:t>
              </a:r>
              <a:r>
                <a:rPr lang="en-US" altLang="ko-KR" sz="1300" dirty="0">
                  <a:latin typeface="나눔스퀘어"/>
                  <a:ea typeface="나눔스퀘어"/>
                </a:rPr>
                <a:t>, 2012) </a:t>
              </a:r>
              <a:r>
                <a:rPr lang="ko-KR" altLang="en-US" sz="1300" dirty="0">
                  <a:latin typeface="나눔스퀘어"/>
                  <a:ea typeface="나눔스퀘어"/>
                </a:rPr>
                <a:t>  </a:t>
              </a:r>
              <a:endParaRPr lang="en-US" altLang="ko-KR" sz="1300" dirty="0"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281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srgbClr val="003586"/>
                </a:solidFill>
              </a:rPr>
              <a:t>g-DMR</a:t>
            </a:r>
            <a:r>
              <a:rPr lang="ko-KR" altLang="en-US" dirty="0">
                <a:solidFill>
                  <a:srgbClr val="003586"/>
                </a:solidFill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A00E7BF3-BC82-7F3E-F990-1324F9CB7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819833"/>
              </p:ext>
            </p:extLst>
          </p:nvPr>
        </p:nvGraphicFramePr>
        <p:xfrm>
          <a:off x="275264" y="1492332"/>
          <a:ext cx="11641475" cy="42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91">
                  <a:extLst>
                    <a:ext uri="{9D8B030D-6E8A-4147-A177-3AD203B41FA5}">
                      <a16:colId xmlns:a16="http://schemas.microsoft.com/office/drawing/2014/main" val="1900570750"/>
                    </a:ext>
                  </a:extLst>
                </a:gridCol>
                <a:gridCol w="5015347">
                  <a:extLst>
                    <a:ext uri="{9D8B030D-6E8A-4147-A177-3AD203B41FA5}">
                      <a16:colId xmlns:a16="http://schemas.microsoft.com/office/drawing/2014/main" val="3669588872"/>
                    </a:ext>
                  </a:extLst>
                </a:gridCol>
                <a:gridCol w="5820737">
                  <a:extLst>
                    <a:ext uri="{9D8B030D-6E8A-4147-A177-3AD203B41FA5}">
                      <a16:colId xmlns:a16="http://schemas.microsoft.com/office/drawing/2014/main" val="359184258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 =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Remove Top Word =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Min_df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Min_cf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,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Coherences_Score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</a:t>
                      </a:r>
                      <a:endParaRPr lang="en-US" altLang="ko-KR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9758357"/>
                  </a:ext>
                </a:extLst>
              </a:tr>
              <a:tr h="39973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메타데이터</a:t>
                      </a:r>
                      <a:endParaRPr lang="en-US" altLang="ko-KR" sz="95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5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종류</a:t>
                      </a: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dirty="0"/>
                        <a:t>다음에 해당하는 메타데이터를 정규화 하여 진행 함</a:t>
                      </a:r>
                      <a:endParaRPr lang="en-US" altLang="ko-KR" sz="1100" b="1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해당 동영상의 시청자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유저당 채팅 수</a:t>
                      </a:r>
                      <a:endParaRPr lang="en-US" altLang="ko-KR" sz="11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altLang="en-US" sz="1100" dirty="0"/>
                        <a:t>감성 점수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kern="1200" cap="none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Topics</a:t>
                      </a:r>
                      <a:endParaRPr lang="ko-KR" altLang="en-US" sz="13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408684"/>
                  </a:ext>
                </a:extLst>
              </a:tr>
              <a:tr h="180109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cap="none" dirty="0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ko-KR" altLang="en-US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551076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50" b="0" i="0" u="none" strike="noStrike" kern="1200" cap="none">
                          <a:solidFill>
                            <a:srgbClr val="000000"/>
                          </a:solidFill>
                          <a:latin typeface="Arial"/>
                          <a:ea typeface="나눔스퀘어" panose="020B0600000101010101" pitchFamily="50" charset="-127"/>
                          <a:cs typeface="Arial"/>
                        </a:rPr>
                        <a:t>Basic Info</a:t>
                      </a:r>
                      <a:endParaRPr lang="ko-KR" altLang="en-US" sz="950" b="0" i="0" u="none" strike="noStrike" kern="1200" cap="none">
                        <a:solidFill>
                          <a:srgbClr val="000000"/>
                        </a:solidFill>
                        <a:latin typeface="Arial"/>
                        <a:ea typeface="나눔스퀘어" panose="020B0600000101010101" pitchFamily="50" charset="-127"/>
                        <a:cs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95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7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026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51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g-DMR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 토픽모델링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814F26-597E-3A60-BCBA-03B48EC20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55512"/>
              </p:ext>
            </p:extLst>
          </p:nvPr>
        </p:nvGraphicFramePr>
        <p:xfrm>
          <a:off x="191654" y="1484391"/>
          <a:ext cx="11782390" cy="5254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478">
                  <a:extLst>
                    <a:ext uri="{9D8B030D-6E8A-4147-A177-3AD203B41FA5}">
                      <a16:colId xmlns:a16="http://schemas.microsoft.com/office/drawing/2014/main" val="1177553577"/>
                    </a:ext>
                  </a:extLst>
                </a:gridCol>
                <a:gridCol w="2356478">
                  <a:extLst>
                    <a:ext uri="{9D8B030D-6E8A-4147-A177-3AD203B41FA5}">
                      <a16:colId xmlns:a16="http://schemas.microsoft.com/office/drawing/2014/main" val="4051825402"/>
                    </a:ext>
                  </a:extLst>
                </a:gridCol>
                <a:gridCol w="2356478">
                  <a:extLst>
                    <a:ext uri="{9D8B030D-6E8A-4147-A177-3AD203B41FA5}">
                      <a16:colId xmlns:a16="http://schemas.microsoft.com/office/drawing/2014/main" val="2894756588"/>
                    </a:ext>
                  </a:extLst>
                </a:gridCol>
                <a:gridCol w="2356478">
                  <a:extLst>
                    <a:ext uri="{9D8B030D-6E8A-4147-A177-3AD203B41FA5}">
                      <a16:colId xmlns:a16="http://schemas.microsoft.com/office/drawing/2014/main" val="3473119723"/>
                    </a:ext>
                  </a:extLst>
                </a:gridCol>
                <a:gridCol w="2356478">
                  <a:extLst>
                    <a:ext uri="{9D8B030D-6E8A-4147-A177-3AD203B41FA5}">
                      <a16:colId xmlns:a16="http://schemas.microsoft.com/office/drawing/2014/main" val="692438399"/>
                    </a:ext>
                  </a:extLst>
                </a:gridCol>
              </a:tblGrid>
              <a:tr h="420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_KNU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감성점수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_GPT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50" dirty="0" err="1">
                          <a:solidFill>
                            <a:schemeClr val="tx1"/>
                          </a:solidFill>
                        </a:rPr>
                        <a:t>KoBERT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점수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시청자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채팅 수</a:t>
                      </a:r>
                      <a:r>
                        <a:rPr lang="en-US" altLang="ko-KR" sz="125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50" dirty="0">
                          <a:solidFill>
                            <a:schemeClr val="tx1"/>
                          </a:solidFill>
                        </a:rPr>
                        <a:t>평균 채팅 수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12492"/>
                  </a:ext>
                </a:extLst>
              </a:tr>
              <a:tr h="120866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30301"/>
                  </a:ext>
                </a:extLst>
              </a:tr>
              <a:tr h="120866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74402"/>
                  </a:ext>
                </a:extLst>
              </a:tr>
              <a:tr h="120866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22418"/>
                  </a:ext>
                </a:extLst>
              </a:tr>
              <a:tr h="120866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523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199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E84759A7-C252-1CA4-6015-ED2F2A49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t="5767" r="7623" b="5714"/>
          <a:stretch/>
        </p:blipFill>
        <p:spPr>
          <a:xfrm>
            <a:off x="93054" y="1458148"/>
            <a:ext cx="6734908" cy="535821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E686E65-3F54-7D6C-BB7F-C083958D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86355"/>
              </p:ext>
            </p:extLst>
          </p:nvPr>
        </p:nvGraphicFramePr>
        <p:xfrm>
          <a:off x="6886003" y="2437138"/>
          <a:ext cx="48362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8148">
                  <a:extLst>
                    <a:ext uri="{9D8B030D-6E8A-4147-A177-3AD203B41FA5}">
                      <a16:colId xmlns:a16="http://schemas.microsoft.com/office/drawing/2014/main" val="303520222"/>
                    </a:ext>
                  </a:extLst>
                </a:gridCol>
                <a:gridCol w="2418148">
                  <a:extLst>
                    <a:ext uri="{9D8B030D-6E8A-4147-A177-3AD203B41FA5}">
                      <a16:colId xmlns:a16="http://schemas.microsoft.com/office/drawing/2014/main" val="2841099697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연결 정도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(Degree)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5.681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838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네트워크 지름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(Diameter)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45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그래프 밀도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(Graph Density)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0.009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19527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모듈성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(Modularity)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0.411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912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Clustering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Coefficient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0.631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3493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 경로 길이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(Avg. Path Length)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2.91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6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231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주제어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키워드 네트워크 분석 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6059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ECBDE6-3591-1E34-0723-5496CECFD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019" y="890511"/>
            <a:ext cx="8317523" cy="596748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08E1EA8D-5293-51BC-E88D-CAFE031DECED}"/>
              </a:ext>
            </a:extLst>
          </p:cNvPr>
          <p:cNvSpPr txBox="1"/>
          <p:nvPr/>
        </p:nvSpPr>
        <p:spPr>
          <a:xfrm>
            <a:off x="74004" y="2007881"/>
            <a:ext cx="3653934" cy="351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모든 데이터는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표준화하여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사용함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전체 상관관계표를 그리면 강한 상관을 보이는 변수들이 존재함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 때 상관관계가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0.9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넘어가는 것이 존재하면 이를 하나씩 제거하고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최종적으로 상관관계가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0.9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넘어가는 것이 존재하지 않을 때 가지 반복해서 수행함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최종적으로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37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데이터 컬럼 중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가지가 포함됨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B9E85-C983-7FE9-513E-25DF7BA54471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06448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6DD9F8A7-555E-7A57-B23E-8950DE705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23" y="938581"/>
            <a:ext cx="6915003" cy="57408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55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B9E35-24F2-7166-7CAC-7AC645C3698A}"/>
              </a:ext>
            </a:extLst>
          </p:cNvPr>
          <p:cNvSpPr txBox="1"/>
          <p:nvPr/>
        </p:nvSpPr>
        <p:spPr>
          <a:xfrm>
            <a:off x="546551" y="1022726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상관</a:t>
            </a:r>
            <a:r>
              <a:rPr lang="ko-KR" altLang="en-US" dirty="0">
                <a:solidFill>
                  <a:srgbClr val="003586"/>
                </a:solidFill>
                <a:latin typeface="+mn-ea"/>
              </a:rPr>
              <a:t>관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계 비교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537586BB-D83C-B889-8580-B2CA09B4AEF3}"/>
              </a:ext>
            </a:extLst>
          </p:cNvPr>
          <p:cNvSpPr txBox="1"/>
          <p:nvPr/>
        </p:nvSpPr>
        <p:spPr>
          <a:xfrm>
            <a:off x="93054" y="1476571"/>
            <a:ext cx="380401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변수가 최종적으로 선정됨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.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13233921-4830-500E-03CB-9B536157B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40969"/>
              </p:ext>
            </p:extLst>
          </p:nvPr>
        </p:nvGraphicFramePr>
        <p:xfrm>
          <a:off x="74004" y="2074688"/>
          <a:ext cx="5138368" cy="452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592">
                  <a:extLst>
                    <a:ext uri="{9D8B030D-6E8A-4147-A177-3AD203B41FA5}">
                      <a16:colId xmlns:a16="http://schemas.microsoft.com/office/drawing/2014/main" val="303520222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2841099697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1709529787"/>
                    </a:ext>
                  </a:extLst>
                </a:gridCol>
                <a:gridCol w="1284592">
                  <a:extLst>
                    <a:ext uri="{9D8B030D-6E8A-4147-A177-3AD203B41FA5}">
                      <a16:colId xmlns:a16="http://schemas.microsoft.com/office/drawing/2014/main" val="213657981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Sub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Hello_Rate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인사 채팅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838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Total_Video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채널의 비디오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Question_Rate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질문 채팅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45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Video_View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시청자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Dict_Negative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부정어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19527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Like_Number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좋아요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Dict_Positive_Rate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</a:t>
                      </a:r>
                      <a:r>
                        <a:rPr lang="ko-KR" altLang="en-US" sz="1050" dirty="0" err="1"/>
                        <a:t>긍정어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912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Total_Chat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전체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부정어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3493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Chat_User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채팅 유저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Dict_Neutral_Rate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감성사전 </a:t>
                      </a:r>
                      <a:r>
                        <a:rPr lang="ko-KR" altLang="en-US" sz="1050" dirty="0" err="1"/>
                        <a:t>중립어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6403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Chat_Num_per_user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유저당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GPT_Negative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/>
                        <a:t>부정어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78246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Evert_Chat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GPT_Positive_Rate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 err="1"/>
                        <a:t>긍정어</a:t>
                      </a:r>
                      <a:r>
                        <a:rPr lang="ko-KR" altLang="en-US" sz="1050" dirty="0"/>
                        <a:t>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27864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Hello_Chat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인사말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GPT_Negative_Rate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GPT </a:t>
                      </a:r>
                      <a:r>
                        <a:rPr lang="ko-KR" altLang="en-US" sz="1050" dirty="0"/>
                        <a:t>부정어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90802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Question_Chat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질문 채팅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KoBERT_Negative_Rate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KoBERT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부정어 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26195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Event_Rate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채팅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Tour_only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투어 </a:t>
                      </a:r>
                      <a:r>
                        <a:rPr lang="ko-KR" altLang="en-US" sz="1050" dirty="0" err="1"/>
                        <a:t>전문몰</a:t>
                      </a:r>
                      <a:r>
                        <a:rPr lang="ko-KR" altLang="en-US" sz="1050" dirty="0"/>
                        <a:t>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67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113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33563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0.8589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0.1368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0.1695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감성사전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pic>
        <p:nvPicPr>
          <p:cNvPr id="6" name="그림 5" descr="차트, 테이블이(가) 표시된 사진&#10;&#10;자동 생성된 설명">
            <a:extLst>
              <a:ext uri="{FF2B5EF4-FFF2-40B4-BE49-F238E27FC236}">
                <a16:creationId xmlns:a16="http://schemas.microsoft.com/office/drawing/2014/main" id="{D703DF41-954F-4FEF-69D5-4FB7339B3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1" y="1183271"/>
            <a:ext cx="6561852" cy="5267966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16260" y="3224137"/>
            <a:ext cx="476240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같은 감성분석 결과임에도 불구하고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로 산출한 감성분석 긍정 비율보다 구독자 수가 더 강한 영향을 주는 것으로 나타남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이외에도 시청자 수나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인사어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 비율 등이 평균 감성점수에 영향을 주는 주요 변수로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57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03808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0.8710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0.1237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0.2300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(GPT)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96238" y="3162591"/>
            <a:ext cx="4762409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마찬가지로 구독자 수가 가장 중요한 요인으로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더불어 감성사전의 긍정 비율보다 시청자 수가 더 중요한 것으로 파악됨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BBBC4AFA-495F-C2EF-F383-8C5B85E79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0" y="1253748"/>
            <a:ext cx="6626470" cy="53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9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B8A281-09A0-FB6D-8362-1A27E4FA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66054"/>
              </p:ext>
            </p:extLst>
          </p:nvPr>
        </p:nvGraphicFramePr>
        <p:xfrm>
          <a:off x="496238" y="1787180"/>
          <a:ext cx="5069292" cy="8166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4646">
                  <a:extLst>
                    <a:ext uri="{9D8B030D-6E8A-4147-A177-3AD203B41FA5}">
                      <a16:colId xmlns:a16="http://schemas.microsoft.com/office/drawing/2014/main" val="3295854269"/>
                    </a:ext>
                  </a:extLst>
                </a:gridCol>
                <a:gridCol w="2534646">
                  <a:extLst>
                    <a:ext uri="{9D8B030D-6E8A-4147-A177-3AD203B41FA5}">
                      <a16:colId xmlns:a16="http://schemas.microsoft.com/office/drawing/2014/main" val="342883338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 Square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0.8781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92930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j-ea"/>
                          <a:ea typeface="나눔스퀘어 ExtraBold" panose="020B0600000101010101"/>
                        </a:rPr>
                        <a:t>0.1243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34631459"/>
                  </a:ext>
                </a:extLst>
              </a:tr>
              <a:tr h="25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Variance Score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나눔스퀘어 ExtraBold" panose="020B0600000101010101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나눔스퀘어 ExtraBold" panose="020B0600000101010101"/>
                        </a:rPr>
                        <a:t>0.1506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3352998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5286D0-9FBF-471F-4876-5F15213E234C}"/>
              </a:ext>
            </a:extLst>
          </p:cNvPr>
          <p:cNvSpPr txBox="1"/>
          <p:nvPr/>
        </p:nvSpPr>
        <p:spPr>
          <a:xfrm>
            <a:off x="416260" y="1162417"/>
            <a:ext cx="8560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buClr>
                <a:srgbClr val="000000"/>
              </a:buClr>
              <a:buSzPts val="1400"/>
              <a:defRPr sz="2400" b="1">
                <a:solidFill>
                  <a:srgbClr val="204E94"/>
                </a:solidFill>
                <a:latin typeface="Arial"/>
                <a:ea typeface="나눔스퀘어 ExtraBold" panose="020B0600000101010101"/>
                <a:cs typeface="Arial"/>
              </a:defRPr>
            </a:lvl1pPr>
          </a:lstStyle>
          <a:p>
            <a:pPr>
              <a:defRPr/>
            </a:pP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종속변수 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=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평균 감성점수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(</a:t>
            </a:r>
            <a:r>
              <a:rPr lang="en-US" altLang="ko-KR" sz="2400" b="1" dirty="0" err="1">
                <a:solidFill>
                  <a:srgbClr val="003586"/>
                </a:solidFill>
                <a:latin typeface="+mn-ea"/>
                <a:ea typeface="나눔스퀘어 ExtraBold"/>
              </a:rPr>
              <a:t>KoBERT</a:t>
            </a:r>
            <a:r>
              <a:rPr lang="en-US" altLang="ko-KR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7FA0F8DA-6FEA-5DA6-9144-FCC6B5DC8196}"/>
              </a:ext>
            </a:extLst>
          </p:cNvPr>
          <p:cNvSpPr txBox="1"/>
          <p:nvPr/>
        </p:nvSpPr>
        <p:spPr>
          <a:xfrm>
            <a:off x="461068" y="3224475"/>
            <a:ext cx="5139631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22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개의 변수 중 종속변수에 직접적으로 영향을 주는 독립변수는 제거함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종속변수가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인 결과와 거의 유사한 양상을 보임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이는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GPT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에 의한 감성분석 결과와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KoBERT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를 이용한 감성분석 결과가 거의 유사하기 때문인 것으로 생각됨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그림 5" descr="차트, 테이블이(가) 표시된 사진&#10;&#10;자동 생성된 설명">
            <a:extLst>
              <a:ext uri="{FF2B5EF4-FFF2-40B4-BE49-F238E27FC236}">
                <a16:creationId xmlns:a16="http://schemas.microsoft.com/office/drawing/2014/main" id="{A4D9114C-6F81-6BFB-322C-347C01E3B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1" y="1093130"/>
            <a:ext cx="6498874" cy="53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05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59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E8187-35FF-4427-F94F-029C81664259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3586"/>
                </a:solidFill>
                <a:ea typeface="나눔스퀘어 ExtraBold"/>
              </a:rPr>
              <a:t>XGBoost</a:t>
            </a: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를 이용한 분석 </a:t>
            </a:r>
            <a:r>
              <a:rPr lang="ko-KR" altLang="en-US" sz="2400" b="1" dirty="0">
                <a:solidFill>
                  <a:srgbClr val="003586"/>
                </a:solidFill>
                <a:latin typeface="+mn-ea"/>
                <a:ea typeface="나눔스퀘어 ExtraBold"/>
              </a:rPr>
              <a:t>결과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4304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0C1709-6C26-7AE6-BD89-FF556A848721}"/>
              </a:ext>
            </a:extLst>
          </p:cNvPr>
          <p:cNvGrpSpPr/>
          <p:nvPr/>
        </p:nvGrpSpPr>
        <p:grpSpPr>
          <a:xfrm>
            <a:off x="93054" y="137966"/>
            <a:ext cx="2430050" cy="353943"/>
            <a:chOff x="64479" y="99866"/>
            <a:chExt cx="2430050" cy="353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ABF80-A019-5ADF-E228-D449F4806CE4}"/>
                </a:ext>
              </a:extLst>
            </p:cNvPr>
            <p:cNvSpPr txBox="1"/>
            <p:nvPr/>
          </p:nvSpPr>
          <p:spPr>
            <a:xfrm>
              <a:off x="64479" y="99866"/>
              <a:ext cx="2430050" cy="35394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CFD7F6-3428-3EDA-C070-F849DED43FCE}"/>
                </a:ext>
              </a:extLst>
            </p:cNvPr>
            <p:cNvSpPr txBox="1"/>
            <p:nvPr/>
          </p:nvSpPr>
          <p:spPr>
            <a:xfrm>
              <a:off x="64479" y="99866"/>
              <a:ext cx="22803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 b="1" dirty="0">
                  <a:latin typeface="나눔스퀘어 ExtraBold"/>
                  <a:ea typeface="나눔스퀘어 ExtraBold"/>
                </a:rPr>
                <a:t>Ⅰ. </a:t>
              </a:r>
              <a:r>
                <a:rPr lang="ko-KR" altLang="en-US" sz="1700" b="1" dirty="0">
                  <a:latin typeface="나눔스퀘어 ExtraBold"/>
                  <a:ea typeface="나눔스퀘어 ExtraBold"/>
                </a:rPr>
                <a:t>서론</a:t>
              </a:r>
              <a:endParaRPr lang="en-US" altLang="ko-KR" sz="1700" b="1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4284104"/>
            <a:ext cx="11455353" cy="254519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B4757-7968-3AA0-CA98-40FEA490A363}"/>
              </a:ext>
            </a:extLst>
          </p:cNvPr>
          <p:cNvSpPr/>
          <p:nvPr/>
        </p:nvSpPr>
        <p:spPr>
          <a:xfrm>
            <a:off x="713192" y="1409173"/>
            <a:ext cx="11455353" cy="2242203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C5EA6-0E7E-0D17-7627-9FC728F4AC4A}"/>
              </a:ext>
            </a:extLst>
          </p:cNvPr>
          <p:cNvSpPr txBox="1"/>
          <p:nvPr/>
        </p:nvSpPr>
        <p:spPr>
          <a:xfrm>
            <a:off x="4110298" y="310349"/>
            <a:ext cx="397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연구 필요성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D8CC3-F1F5-9385-0637-696CFB195B15}"/>
              </a:ext>
            </a:extLst>
          </p:cNvPr>
          <p:cNvSpPr txBox="1"/>
          <p:nvPr/>
        </p:nvSpPr>
        <p:spPr>
          <a:xfrm>
            <a:off x="406120" y="3813721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E8C97-712B-9199-F9A3-31CD9BB8E71E}"/>
              </a:ext>
            </a:extLst>
          </p:cNvPr>
          <p:cNvSpPr txBox="1"/>
          <p:nvPr/>
        </p:nvSpPr>
        <p:spPr>
          <a:xfrm>
            <a:off x="442434" y="929868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연구 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28BBA-83F0-EE12-6761-70C1547F2E84}"/>
              </a:ext>
            </a:extLst>
          </p:cNvPr>
          <p:cNvSpPr txBox="1"/>
          <p:nvPr/>
        </p:nvSpPr>
        <p:spPr>
          <a:xfrm>
            <a:off x="723753" y="1467676"/>
            <a:ext cx="11434230" cy="212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사회과학 분야의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연구는 소비자의 특성이나 구매의도와 관련하여 진행된 설문 및 실험 연구가 대부분이고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관광분야의 연구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시작 단계로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연구에만 그치고 있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&lt;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4&gt;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 action="ppaction://hlinksldjump"/>
              </a:rPr>
              <a:t>참조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텍스트마이닝을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연구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김시내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조현준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있기는 하나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중국의</a:t>
            </a:r>
            <a:r>
              <a:rPr lang="en-US" altLang="ko-KR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바이두에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게재된 </a:t>
            </a:r>
            <a:r>
              <a:rPr lang="ko-KR" altLang="en-US" sz="1500" u="sng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 기사를 분석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연구이고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실시간 채팅 데이터를 활용해 실시간 반응을 연구한 빅데이터 분석 관련 논문은 전무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상황</a:t>
            </a:r>
            <a:endParaRPr lang="en-US" altLang="ko-KR" sz="1500" b="1" dirty="0">
              <a:solidFill>
                <a:srgbClr val="00358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라이브커머스는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기존의 판매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방식과 다르게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꾸밈없고 솔직한 반응이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실시간으로 쏟아져 나옴에도 불구하고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비정형데이터 분석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등 빅데이터에 기반한 연구는 부족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실정임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E40A3-3E26-D38C-AF0A-42DEE80268FE}"/>
              </a:ext>
            </a:extLst>
          </p:cNvPr>
          <p:cNvSpPr txBox="1"/>
          <p:nvPr/>
        </p:nvSpPr>
        <p:spPr>
          <a:xfrm>
            <a:off x="719395" y="4284900"/>
            <a:ext cx="11434230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이에 본 연구에서는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채널의 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 분야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투어전문몰과 종합몰로 나누고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소비자들의 실시간 채팅데이터를 수집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해석수준이론을 기반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하는 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감성사전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gpt_3.5_turbo, </a:t>
            </a:r>
            <a:r>
              <a:rPr lang="en-US" altLang="ko-KR" sz="1500" u="sng" dirty="0" err="1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주제어분석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g-DMR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토픽모델링</a:t>
            </a:r>
            <a:r>
              <a:rPr lang="en-US" altLang="ko-KR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키워드네트워크분석</a:t>
            </a:r>
            <a:r>
              <a:rPr lang="en-US" altLang="ko-KR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진행하여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유통 채널의 다변화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양상을</a:t>
            </a:r>
            <a:r>
              <a:rPr lang="ko-KR" altLang="en-US" sz="1500" b="1" dirty="0">
                <a:solidFill>
                  <a:srgbClr val="0035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비교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 err="1">
                <a:solidFill>
                  <a:srgbClr val="204E94"/>
                </a:solidFill>
                <a:ea typeface="나눔스퀘어 ExtraBold" panose="020B0600000101010101" pitchFamily="50" charset="-127"/>
              </a:rPr>
              <a:t>머신러닝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분석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(SVM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 회귀모델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의사결정나무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, K-NN, ANN, </a:t>
            </a:r>
            <a:r>
              <a:rPr lang="ko-KR" altLang="en-US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앙상블</a:t>
            </a:r>
            <a:r>
              <a:rPr lang="en-US" altLang="ko-KR" sz="1500" u="sng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을 </a:t>
            </a:r>
            <a:r>
              <a:rPr lang="ko-KR" altLang="en-US" sz="1500" b="1" dirty="0">
                <a:solidFill>
                  <a:srgbClr val="204E94"/>
                </a:solidFill>
                <a:ea typeface="나눔스퀘어 ExtraBold" panose="020B0600000101010101" pitchFamily="50" charset="-127"/>
              </a:rPr>
              <a:t>활용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투어전문몰과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종합몰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 다르게 나타나는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태도 및 행동의 양상을 확인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</a:t>
            </a:r>
            <a:r>
              <a:rPr lang="en-US" altLang="ko-KR" sz="15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맥락에서 소비자를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만족시킬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전략을 마련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7D4B6-C094-FB5F-1B73-5FF5E6A788BB}"/>
              </a:ext>
            </a:extLst>
          </p:cNvPr>
          <p:cNvSpPr txBox="1"/>
          <p:nvPr/>
        </p:nvSpPr>
        <p:spPr>
          <a:xfrm>
            <a:off x="714098" y="6097804"/>
            <a:ext cx="11454448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연구의 결과가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관광분야 맥락에서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i="1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라이브커머스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및 플랫폼 제공자에게 이윤창출을 극대화 할 수 있는 실무적인 </a:t>
            </a:r>
            <a:endParaRPr lang="en-US" altLang="ko-KR" sz="1500" b="1" i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1500" b="1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시사점을 제시</a:t>
            </a:r>
            <a:r>
              <a:rPr lang="ko-KR" altLang="en-US" sz="1500" i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함</a:t>
            </a:r>
            <a:endParaRPr lang="en-US" altLang="ko-KR" sz="1500" b="1" i="1" u="sng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23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60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양상</a:t>
            </a:r>
          </a:p>
        </p:txBody>
      </p:sp>
    </p:spTree>
    <p:extLst>
      <p:ext uri="{BB962C8B-B14F-4D97-AF65-F5344CB8AC3E}">
        <p14:creationId xmlns:p14="http://schemas.microsoft.com/office/powerpoint/2010/main" val="1300766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61</a:t>
            </a:fld>
            <a:r>
              <a:rPr lang="en-US" altLang="ko-KR" dirty="0"/>
              <a:t>/63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주요 토픽</a:t>
            </a:r>
          </a:p>
        </p:txBody>
      </p:sp>
    </p:spTree>
    <p:extLst>
      <p:ext uri="{BB962C8B-B14F-4D97-AF65-F5344CB8AC3E}">
        <p14:creationId xmlns:p14="http://schemas.microsoft.com/office/powerpoint/2010/main" val="2215367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62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실시간 채팅 감성</a:t>
            </a:r>
          </a:p>
        </p:txBody>
      </p:sp>
    </p:spTree>
    <p:extLst>
      <p:ext uri="{BB962C8B-B14F-4D97-AF65-F5344CB8AC3E}">
        <p14:creationId xmlns:p14="http://schemas.microsoft.com/office/powerpoint/2010/main" val="644570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63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21F48-D5E6-31F6-FA00-3CFCF63E2C4B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Ⅳ.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분석결과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31C7B-041D-1509-BC32-54DFECD5B00F}"/>
              </a:ext>
            </a:extLst>
          </p:cNvPr>
          <p:cNvSpPr txBox="1"/>
          <p:nvPr/>
        </p:nvSpPr>
        <p:spPr>
          <a:xfrm>
            <a:off x="546551" y="1022726"/>
            <a:ext cx="660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긍정반응 채팅에 영향을 주는 요인</a:t>
            </a:r>
          </a:p>
        </p:txBody>
      </p:sp>
    </p:spTree>
    <p:extLst>
      <p:ext uri="{BB962C8B-B14F-4D97-AF65-F5344CB8AC3E}">
        <p14:creationId xmlns:p14="http://schemas.microsoft.com/office/powerpoint/2010/main" val="3548309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64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1891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2A45-48B5-5210-95DF-2600FD9EB708}"/>
              </a:ext>
            </a:extLst>
          </p:cNvPr>
          <p:cNvSpPr txBox="1"/>
          <p:nvPr/>
        </p:nvSpPr>
        <p:spPr>
          <a:xfrm>
            <a:off x="3297690" y="310349"/>
            <a:ext cx="559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6.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결과해석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AB04C-29DD-7597-EB73-F63D61408A24}"/>
              </a:ext>
            </a:extLst>
          </p:cNvPr>
          <p:cNvSpPr txBox="1"/>
          <p:nvPr/>
        </p:nvSpPr>
        <p:spPr>
          <a:xfrm>
            <a:off x="74004" y="99866"/>
            <a:ext cx="179148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Ⅴ.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2D987-6E66-0AFE-FFB9-EB2792B84809}"/>
              </a:ext>
            </a:extLst>
          </p:cNvPr>
          <p:cNvSpPr txBox="1"/>
          <p:nvPr/>
        </p:nvSpPr>
        <p:spPr>
          <a:xfrm>
            <a:off x="406120" y="890673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학술적 시사점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ADB5B3-FAF3-534F-36AF-CF03C9C783EE}"/>
              </a:ext>
            </a:extLst>
          </p:cNvPr>
          <p:cNvGrpSpPr/>
          <p:nvPr/>
        </p:nvGrpSpPr>
        <p:grpSpPr>
          <a:xfrm>
            <a:off x="713004" y="1515704"/>
            <a:ext cx="11278336" cy="1839408"/>
            <a:chOff x="507264" y="1515704"/>
            <a:chExt cx="11278336" cy="183940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4EC721-6286-F0CE-320E-B8BA38BE00E4}"/>
                </a:ext>
              </a:extLst>
            </p:cNvPr>
            <p:cNvSpPr/>
            <p:nvPr/>
          </p:nvSpPr>
          <p:spPr>
            <a:xfrm>
              <a:off x="507264" y="1515704"/>
              <a:ext cx="10801350" cy="443613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설문연구의 틀에서 벗어나 </a:t>
              </a:r>
              <a:r>
                <a:rPr lang="ko-KR" altLang="en-US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데이터마이닝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기법을 활용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비정형 빅데이터 분석을 시도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793795-726D-0741-4793-789C324F6D8F}"/>
                </a:ext>
              </a:extLst>
            </p:cNvPr>
            <p:cNvSpPr/>
            <p:nvPr/>
          </p:nvSpPr>
          <p:spPr>
            <a:xfrm>
              <a:off x="507264" y="2045293"/>
              <a:ext cx="11278336" cy="612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 </a:t>
              </a:r>
              <a:r>
                <a:rPr lang="en-US" altLang="ko-KR" sz="1500" b="1" dirty="0">
                  <a:solidFill>
                    <a:srgbClr val="204E94"/>
                  </a:solidFill>
                  <a:ea typeface="나눔스퀘어" panose="020B0600000101010101" pitchFamily="50" charset="-127"/>
                </a:rPr>
                <a:t>gpt_3.5_turbo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500" b="1" dirty="0" err="1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KoAlpaca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감성분석 목적에 맞게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Fine-Turning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후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채팅데이터를 분석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딥러닝 알고리즘을 이용하여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감성분석의 정확도를 향상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시킴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652AF1-E305-B942-FBA1-95E8384F3524}"/>
                </a:ext>
              </a:extLst>
            </p:cNvPr>
            <p:cNvSpPr/>
            <p:nvPr/>
          </p:nvSpPr>
          <p:spPr>
            <a:xfrm>
              <a:off x="507264" y="2743270"/>
              <a:ext cx="11278336" cy="611842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문헌의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연속형 메타데이터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비디오의 감성점수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 수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구독자 수 등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고려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en-US" altLang="ko-KR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g-DMR </a:t>
              </a:r>
              <a:r>
                <a:rPr lang="ko-KR" altLang="en-US" sz="1500" b="1" dirty="0">
                  <a:solidFill>
                    <a:srgbClr val="204E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토픽모델링을 수행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하고 채널간 </a:t>
              </a:r>
              <a:endPara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토픽의 양상을 파악함</a:t>
              </a: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8EB89D-6B62-099F-F0ED-D327C95401E7}"/>
              </a:ext>
            </a:extLst>
          </p:cNvPr>
          <p:cNvSpPr txBox="1"/>
          <p:nvPr/>
        </p:nvSpPr>
        <p:spPr>
          <a:xfrm>
            <a:off x="406120" y="3787995"/>
            <a:ext cx="603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003586"/>
                </a:solidFill>
                <a:ea typeface="나눔스퀘어 ExtraBold"/>
              </a:rPr>
              <a:t>실무적 시사점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1BAF45-6438-1C11-8C33-CFEA1D949471}"/>
              </a:ext>
            </a:extLst>
          </p:cNvPr>
          <p:cNvGrpSpPr/>
          <p:nvPr/>
        </p:nvGrpSpPr>
        <p:grpSpPr>
          <a:xfrm>
            <a:off x="723997" y="4420729"/>
            <a:ext cx="11353703" cy="1863953"/>
            <a:chOff x="518258" y="4420729"/>
            <a:chExt cx="11278335" cy="18639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9DEAE8-9ECE-BF0B-B320-A334ED9F698C}"/>
                </a:ext>
              </a:extLst>
            </p:cNvPr>
            <p:cNvSpPr/>
            <p:nvPr/>
          </p:nvSpPr>
          <p:spPr>
            <a:xfrm>
              <a:off x="518258" y="4420729"/>
              <a:ext cx="11278335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500" b="1" dirty="0">
                <a:solidFill>
                  <a:srgbClr val="0035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7AC657-FA69-FF63-2016-7963D0B7E0C7}"/>
                </a:ext>
              </a:extLst>
            </p:cNvPr>
            <p:cNvSpPr/>
            <p:nvPr/>
          </p:nvSpPr>
          <p:spPr>
            <a:xfrm>
              <a:off x="518258" y="5744682"/>
              <a:ext cx="11235268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231B14-F57E-3E23-9D77-1C2DA1074B34}"/>
                </a:ext>
              </a:extLst>
            </p:cNvPr>
            <p:cNvSpPr/>
            <p:nvPr/>
          </p:nvSpPr>
          <p:spPr>
            <a:xfrm>
              <a:off x="518259" y="5082705"/>
              <a:ext cx="10656941" cy="540000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100000">
                  <a:srgbClr val="EFEFEF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770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7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307526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4396740" y="310349"/>
            <a:ext cx="339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8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버티컬커머스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FDE7-1314-602C-4FC9-A8E91405D341}"/>
              </a:ext>
            </a:extLst>
          </p:cNvPr>
          <p:cNvSpPr txBox="1"/>
          <p:nvPr/>
        </p:nvSpPr>
        <p:spPr>
          <a:xfrm>
            <a:off x="442433" y="929868"/>
            <a:ext cx="7255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전문몰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(Category Killers) vs. </a:t>
            </a:r>
            <a:r>
              <a:rPr lang="ko-KR" altLang="en-US" sz="2400" b="1" dirty="0" err="1">
                <a:solidFill>
                  <a:srgbClr val="003586"/>
                </a:solidFill>
                <a:latin typeface="나눔스퀘어 ExtraBold"/>
                <a:ea typeface="나눔스퀘어 ExtraBold"/>
              </a:rPr>
              <a:t>종합몰</a:t>
            </a:r>
            <a:r>
              <a:rPr lang="en-US" altLang="ko-KR" sz="24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(Broadline)</a:t>
            </a:r>
            <a:endParaRPr lang="ko-KR" altLang="en-US" sz="2400" b="1" dirty="0">
              <a:solidFill>
                <a:srgbClr val="003586"/>
              </a:solidFill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54119"/>
            <a:ext cx="11277804" cy="3510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온라인쇼핑몰의 취급상품 범위를 기준으로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전문쇼핑몰과 종합쇼핑몰로 구분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손미영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소비층과 다양한 쇼핑 채널의 등장으로 온라인 쇼핑과 관련한 마케팅 트렌드가 점차 고객중심으로 이동함에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고객의 상황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(context)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생각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(think)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이해하는 방향으로 마케팅 패러다임이 진화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최재원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Alba et al. (1997)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경제적 탐색이론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(economic search theory)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의하면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수가 증가하면 최선의 대안을 선택할 가능성이 증가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대안의 수를 증가시키기 위해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 </a:t>
            </a:r>
            <a:r>
              <a:rPr lang="ko-KR" altLang="en-US" sz="1500" u="sng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믹스의 폭이나 깊이를 증가시키는 것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전문몰이 효율적임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장영일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2000)</a:t>
            </a:r>
            <a:endParaRPr lang="en-US" altLang="ko-KR" sz="1500" dirty="0">
              <a:solidFill>
                <a:srgbClr val="204E9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킬러 플랫폼은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버티컬커머스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Commerce)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또는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버티컬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 Platform)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불리며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하나의 카테고리에 집중해서 전문성을 강화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 상품에 관심있는 소비자를 유인하고 공략함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안진정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2022;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좁고 깊은 상품 구성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전문성을 추구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있는 </a:t>
            </a:r>
            <a:r>
              <a:rPr lang="ko-KR" altLang="en-US" sz="1500" dirty="0">
                <a:ea typeface="나눔스퀘어 ExtraBold" panose="020B0600000101010101" pitchFamily="50" charset="-127"/>
              </a:rPr>
              <a:t>카테고리 킬러는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소비자에게 다양한 선택의 기회와 편익을 제공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가격인하 효과를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수 있으며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박세훈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2011),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관련 경험을 토대로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 내에서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간 상호작용이 활발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 이루어짐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정민경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최지호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2023)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B9350AFC-2B78-D626-8745-8A1AC77AA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329525"/>
              </p:ext>
            </p:extLst>
          </p:nvPr>
        </p:nvGraphicFramePr>
        <p:xfrm>
          <a:off x="738870" y="5184742"/>
          <a:ext cx="11455352" cy="1655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7676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727676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8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전문몰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(Category Killers)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종합몰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(Broadline)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310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특정 제품 계열에 대해 매우 깊은 상품 구색을 갖춤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해당 제품 계열에 대한 풍부한 지식을 갖춘 직원을 확보한 대형전문점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(Giant Specialty Store)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교보문고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어린이용품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장난감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전자제품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하이마트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파티용품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스포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용품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애완동물 용품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최재원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2015)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다양한 상품을 하나의 플랫폼에서 구입할 수 있다는 장점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정민경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최지호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2023)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하나의 상점에 다수의 상점이 입점한 형태의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Mall of malls(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인터파크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옥</a:t>
                      </a:r>
                      <a:endParaRPr lang="en-US" altLang="ko-KR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션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G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11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번가 등 오픈마켓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와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백화점형 쇼핑몰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롯데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신세계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현대 등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구분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손미영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2021)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225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DE03806-F1F2-4F7B-1349-55F170F0C2B9}"/>
              </a:ext>
            </a:extLst>
          </p:cNvPr>
          <p:cNvSpPr txBox="1"/>
          <p:nvPr/>
        </p:nvSpPr>
        <p:spPr>
          <a:xfrm>
            <a:off x="4559278" y="4897496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1&gt;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버티컬커머스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364967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8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412870"/>
            <a:ext cx="11455353" cy="2790332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444164"/>
            <a:ext cx="11415362" cy="24945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해석수준이론</a:t>
            </a:r>
            <a:r>
              <a:rPr lang="en-US" altLang="ko-KR" sz="16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(Construal Level Theory: CLT)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동일한 사건이나 상황을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사람들의 심리적 거리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발생확률적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다르게 인식하고 판단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함으로써 심리활동과 행동반응에 차이가 발생하는 것임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(Trope &amp; Liberman, 2010;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의사결정 과정에서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제품의 품질이나 브랜드 등 </a:t>
            </a:r>
            <a:r>
              <a:rPr lang="en-US" altLang="ko-KR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내재적 속성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기질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성향 등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가까울수록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행동의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편리성이나 접근성 등 절차 중심의 외재적 속성을 중요시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김혜숙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해석수준은 사람마다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유형의 사고가 활성화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되는 심리적인 차이로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성향으로 간주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되며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의사결정과정에서 핵심적인 영향을 미치는 변수로 사용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박정수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정유경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2019)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122886D0-7E4A-B480-8D8E-803AC48A9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490475"/>
              </p:ext>
            </p:extLst>
          </p:nvPr>
        </p:nvGraphicFramePr>
        <p:xfrm>
          <a:off x="262671" y="4316419"/>
          <a:ext cx="11666658" cy="246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3329">
                  <a:extLst>
                    <a:ext uri="{9D8B030D-6E8A-4147-A177-3AD203B41FA5}">
                      <a16:colId xmlns:a16="http://schemas.microsoft.com/office/drawing/2014/main" val="4234867116"/>
                    </a:ext>
                  </a:extLst>
                </a:gridCol>
                <a:gridCol w="5833329">
                  <a:extLst>
                    <a:ext uri="{9D8B030D-6E8A-4147-A177-3AD203B41FA5}">
                      <a16:colId xmlns:a16="http://schemas.microsoft.com/office/drawing/2014/main" val="3862608870"/>
                    </a:ext>
                  </a:extLst>
                </a:gridCol>
              </a:tblGrid>
              <a:tr h="291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(High-level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수준 해석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(Low-level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construals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먼 미래의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대상을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중심 </a:t>
                      </a:r>
                      <a:endParaRPr lang="en-US" altLang="ko-KR" sz="1300" b="1" dirty="0">
                        <a:solidFill>
                          <a:srgbClr val="204E94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적인 속성에 가중치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두고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포괄적으로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그 영향에 대한 예측이 어려워 세부적인 정보 처리나 대응 행동에 대한 의사결정을 미루는 경향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유숙희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2018)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왜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(why)’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행위의 목적과 이유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추상적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간단한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있는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탈맥락적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핵심적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목적과 일치되는 속성에 주목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판단하고 결정함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시간적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거리가 가까운 사건이나 현상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일수록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특정 대상에 대한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세부 사항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을  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구체적인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묘사를 중심으로 </a:t>
                      </a:r>
                      <a:r>
                        <a:rPr lang="ko-KR" altLang="en-US" sz="1300" b="1" dirty="0" err="1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실행가능하게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 해석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이윤혜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박철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2020)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행동을 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‘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어떻게</a:t>
                      </a:r>
                      <a:r>
                        <a:rPr lang="en-US" altLang="ko-KR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(how)’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하는지 </a:t>
                      </a:r>
                      <a:r>
                        <a:rPr lang="ko-KR" altLang="en-US" sz="1300" b="1" dirty="0">
                          <a:solidFill>
                            <a:srgbClr val="204E94"/>
                          </a:solidFill>
                          <a:latin typeface="+mj-ea"/>
                          <a:ea typeface="+mj-ea"/>
                        </a:rPr>
                        <a:t>실행가능한 구체적인 방법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을 중요시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정의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준 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2012)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소비 대상에 대한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복잡한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비구조적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일관성 없는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맥락적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부수적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표면적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하위적</a:t>
                      </a:r>
                      <a:r>
                        <a:rPr lang="en-US" altLang="ko-KR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수단과 일치되는 속성에 의존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하여 의사결정 및 선택행동을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(Trope &amp; Liberman, 2003;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김성조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간형철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2019)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5677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19C40F-D974-A621-8767-63179A9D16B4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DA7B-726C-BFF4-9642-2333F3E9F69E}"/>
              </a:ext>
            </a:extLst>
          </p:cNvPr>
          <p:cNvSpPr txBox="1"/>
          <p:nvPr/>
        </p:nvSpPr>
        <p:spPr>
          <a:xfrm>
            <a:off x="4188732" y="4011671"/>
            <a:ext cx="381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해석수준이론 분류</a:t>
            </a:r>
          </a:p>
        </p:txBody>
      </p:sp>
    </p:spTree>
    <p:extLst>
      <p:ext uri="{BB962C8B-B14F-4D97-AF65-F5344CB8AC3E}">
        <p14:creationId xmlns:p14="http://schemas.microsoft.com/office/powerpoint/2010/main" val="7864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56A-5B4C-8599-B5E3-9CCFC4F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163-D9E1-41C6-BA9D-A8BAB7761B11}" type="slidenum">
              <a:rPr lang="ko-KR" altLang="en-US" smtClean="0"/>
              <a:pPr/>
              <a:t>9</a:t>
            </a:fld>
            <a:r>
              <a:rPr lang="en-US" altLang="ko-KR"/>
              <a:t>/63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03E39D-2C5B-D98B-FF8D-1B0E7D1A8594}"/>
              </a:ext>
            </a:extLst>
          </p:cNvPr>
          <p:cNvGrpSpPr/>
          <p:nvPr/>
        </p:nvGrpSpPr>
        <p:grpSpPr>
          <a:xfrm>
            <a:off x="8579680" y="205337"/>
            <a:ext cx="3450076" cy="267145"/>
            <a:chOff x="8579680" y="205337"/>
            <a:chExt cx="3450076" cy="2671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BC5BF8-DA72-2DE8-1619-122D4C96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1" y="230580"/>
              <a:ext cx="996855" cy="24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B9B7C-2D2A-F6F5-DA48-1C1C4B9AFF8D}"/>
                </a:ext>
              </a:extLst>
            </p:cNvPr>
            <p:cNvSpPr txBox="1"/>
            <p:nvPr/>
          </p:nvSpPr>
          <p:spPr>
            <a:xfrm>
              <a:off x="8579680" y="205337"/>
              <a:ext cx="24300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2023 </a:t>
              </a:r>
              <a:r>
                <a:rPr lang="ko-KR" altLang="en-US" sz="1000" b="1" dirty="0"/>
                <a:t>경영정보관련 춘계통합학술대회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ABF80-A019-5ADF-E228-D449F4806CE4}"/>
              </a:ext>
            </a:extLst>
          </p:cNvPr>
          <p:cNvSpPr txBox="1"/>
          <p:nvPr/>
        </p:nvSpPr>
        <p:spPr>
          <a:xfrm>
            <a:off x="93054" y="137966"/>
            <a:ext cx="2430050" cy="3539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616140-6F72-9C6A-0774-9FFFED6F121C}"/>
              </a:ext>
            </a:extLst>
          </p:cNvPr>
          <p:cNvSpPr/>
          <p:nvPr/>
        </p:nvSpPr>
        <p:spPr>
          <a:xfrm rot="5400000">
            <a:off x="6048233" y="-1303362"/>
            <a:ext cx="95535" cy="2702257"/>
          </a:xfrm>
          <a:prstGeom prst="rect">
            <a:avLst/>
          </a:prstGeom>
          <a:gradFill>
            <a:gsLst>
              <a:gs pos="0">
                <a:srgbClr val="3378D5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31BE4B-AF9A-52D2-05AE-5AD670A062CE}"/>
              </a:ext>
            </a:extLst>
          </p:cNvPr>
          <p:cNvSpPr/>
          <p:nvPr/>
        </p:nvSpPr>
        <p:spPr>
          <a:xfrm>
            <a:off x="713192" y="1526087"/>
            <a:ext cx="11455353" cy="5290274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EFEFEF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B0CE6-0F4D-1C5F-25AD-5F7E0E3698F2}"/>
              </a:ext>
            </a:extLst>
          </p:cNvPr>
          <p:cNvSpPr txBox="1"/>
          <p:nvPr/>
        </p:nvSpPr>
        <p:spPr>
          <a:xfrm>
            <a:off x="1911259" y="310349"/>
            <a:ext cx="836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해석수준이론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계속</a:t>
            </a:r>
            <a:r>
              <a:rPr lang="en-US" altLang="ko-KR" sz="2800" b="1" dirty="0">
                <a:solidFill>
                  <a:srgbClr val="003586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800" b="1" dirty="0">
              <a:solidFill>
                <a:srgbClr val="00358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9C2CB-2761-4D8B-5C9C-6C7582C3499F}"/>
              </a:ext>
            </a:extLst>
          </p:cNvPr>
          <p:cNvSpPr txBox="1"/>
          <p:nvPr/>
        </p:nvSpPr>
        <p:spPr>
          <a:xfrm>
            <a:off x="103407" y="118916"/>
            <a:ext cx="233120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 ExtraBold"/>
                <a:ea typeface="나눔스퀘어 ExtraBold"/>
              </a:rPr>
              <a:t>Ⅱ. </a:t>
            </a:r>
            <a:r>
              <a:rPr lang="ko-KR" altLang="en-US" sz="1700" b="1" dirty="0">
                <a:latin typeface="나눔스퀘어 ExtraBold"/>
                <a:ea typeface="나눔스퀘어 ExtraBold"/>
              </a:rPr>
              <a:t>이론적 배경</a:t>
            </a:r>
            <a:endParaRPr lang="en-US" altLang="ko-KR" sz="1700" b="1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90661-FF3E-5E92-1A25-61D97566DBB3}"/>
              </a:ext>
            </a:extLst>
          </p:cNvPr>
          <p:cNvSpPr txBox="1"/>
          <p:nvPr/>
        </p:nvSpPr>
        <p:spPr>
          <a:xfrm>
            <a:off x="753183" y="1522065"/>
            <a:ext cx="11277804" cy="52414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경험해야 평가할 수 있는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경험재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고관여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무형성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특징을 가지며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의사결정의 위험을 최소화하기 위해 소비자는 많은 정보를 수집하고 검토하는 노력을 기울임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 소비자들은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구매선택과 소비 시점까지의 시간적 거리와 공간적 거리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얼마나 떨어져 있는가에 따라 선택할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속성의 중요도를 다르게 평가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경향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(Liberman et al., 2007;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시간과 공간적 거리의 특성이 매우 뚜렷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하므로 소비자들의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거리는 구매 행동과 선택 결정에 영향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미침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관광상품 구매를 고려할 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시간적 거리와 공간적 거리에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구매혜택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비금전적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보상프로그램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할인 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vs.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포인트 적립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간에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선호도 차이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보이고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주관적이며 경험적인 해석 수준에 따라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자극과 현상에 대해 평가가 달라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관광상품에서 상위의 해석수준인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공간적 거리가 멀수록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관광의 목적과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포괄적인 정보를 기대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가까울수록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비행기 티켓구매나 호텔예약과 같은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정보를 더 수용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이윤혜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박철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거리에 부합되는 상품을 구성하여 정보제공을 함으로써 선택적 갈등과 혼란을 최소화하고 구매효과를 효과적으로 높일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김성조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거리가 서로 다른 차원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(dimension)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존재하더라도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거리와 해석수준이 매칭</a:t>
            </a:r>
            <a:r>
              <a:rPr lang="en-US" altLang="ko-KR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(matching)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될 때 </a:t>
            </a:r>
            <a:r>
              <a:rPr lang="ko-KR" altLang="en-US" sz="1500" b="1" dirty="0">
                <a:solidFill>
                  <a:srgbClr val="204E9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소비자들의 빠른 반응과 판단을 끌어내어 선호도를 향상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시킬 수 있음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정의준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2012) </a:t>
            </a:r>
          </a:p>
        </p:txBody>
      </p:sp>
    </p:spTree>
    <p:extLst>
      <p:ext uri="{BB962C8B-B14F-4D97-AF65-F5344CB8AC3E}">
        <p14:creationId xmlns:p14="http://schemas.microsoft.com/office/powerpoint/2010/main" val="4153766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</TotalTime>
  <Words>9740</Words>
  <Application>Microsoft Office PowerPoint</Application>
  <PresentationFormat>와이드스크린</PresentationFormat>
  <Paragraphs>2206</Paragraphs>
  <Slides>64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나눔스퀘어</vt:lpstr>
      <vt:lpstr>나눔스퀘어 Bold</vt:lpstr>
      <vt:lpstr>나눔스퀘어 ExtraBold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강은경</dc:creator>
  <cp:lastModifiedBy>E2 J</cp:lastModifiedBy>
  <cp:revision>120</cp:revision>
  <dcterms:created xsi:type="dcterms:W3CDTF">2023-04-22T00:51:40Z</dcterms:created>
  <dcterms:modified xsi:type="dcterms:W3CDTF">2023-04-27T17:28:26Z</dcterms:modified>
</cp:coreProperties>
</file>